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8288000" cy="10287000"/>
  <p:notesSz cx="6858000" cy="9144000"/>
  <p:embeddedFontLst>
    <p:embeddedFont>
      <p:font typeface="Quicksand Bold" charset="1" panose="00000000000000000000"/>
      <p:regular r:id="rId36"/>
    </p:embeddedFont>
    <p:embeddedFont>
      <p:font typeface="Glacial Indifference Bold" charset="1" panose="00000800000000000000"/>
      <p:regular r:id="rId37"/>
    </p:embeddedFont>
    <p:embeddedFont>
      <p:font typeface="Cabin Sketch" charset="1" panose="020B0503050202020004"/>
      <p:regular r:id="rId38"/>
    </p:embeddedFont>
    <p:embeddedFont>
      <p:font typeface="Glacial Indifference" charset="1" panose="00000000000000000000"/>
      <p:regular r:id="rId39"/>
    </p:embeddedFont>
    <p:embeddedFont>
      <p:font typeface="Cooper Hewitt Bold" charset="1" panose="00000000000000000000"/>
      <p:regular r:id="rId40"/>
    </p:embeddedFont>
    <p:embeddedFont>
      <p:font typeface="Nourd" charset="1" panose="00000500000000000000"/>
      <p:regular r:id="rId41"/>
    </p:embeddedFont>
    <p:embeddedFont>
      <p:font typeface="Have Heart One" charset="1" panose="00000000000000000000"/>
      <p:regular r:id="rId42"/>
    </p:embeddedFont>
    <p:embeddedFont>
      <p:font typeface="Nourd Bold" charset="1" panose="00000800000000000000"/>
      <p:regular r:id="rId43"/>
    </p:embeddedFont>
    <p:embeddedFont>
      <p:font typeface="Open Sans Bold" charset="1" panose="020B0806030504020204"/>
      <p:regular r:id="rId44"/>
    </p:embeddedFont>
    <p:embeddedFont>
      <p:font typeface="Open Sans" charset="1" panose="020B0606030504020204"/>
      <p:regular r:id="rId45"/>
    </p:embeddedFont>
    <p:embeddedFont>
      <p:font typeface="Cabin Sketch Bold" charset="1" panose="020B0803050202020004"/>
      <p:regular r:id="rId46"/>
    </p:embeddedFont>
    <p:embeddedFont>
      <p:font typeface="Placard Next Compressed Bold" charset="1" panose="020B0808020202020204"/>
      <p:regular r:id="rId47"/>
    </p:embeddedFont>
    <p:embeddedFont>
      <p:font typeface="Placard Next Compressed" charset="1" panose="020B0508020202020204"/>
      <p:regular r:id="rId48"/>
    </p:embeddedFont>
    <p:embeddedFont>
      <p:font typeface="League Spartan" charset="1" panose="00000800000000000000"/>
      <p:regular r:id="rId4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png" Type="http://schemas.openxmlformats.org/officeDocument/2006/relationships/image"/><Relationship Id="rId4" Target="../media/image12.png" Type="http://schemas.openxmlformats.org/officeDocument/2006/relationships/image"/><Relationship Id="rId5" Target="../media/image13.png" Type="http://schemas.openxmlformats.org/officeDocument/2006/relationships/image"/><Relationship Id="rId6" Target="../media/image1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Relationship Id="rId4" Target="../media/image15.png" Type="http://schemas.openxmlformats.org/officeDocument/2006/relationships/image"/><Relationship Id="rId5" Target="../media/image1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7.png" Type="http://schemas.openxmlformats.org/officeDocument/2006/relationships/image"/><Relationship Id="rId4" Target="../media/image18.svg" Type="http://schemas.openxmlformats.org/officeDocument/2006/relationships/image"/><Relationship Id="rId5" Target="../media/image19.png" Type="http://schemas.openxmlformats.org/officeDocument/2006/relationships/image"/><Relationship Id="rId6" Target="../media/image20.png" Type="http://schemas.openxmlformats.org/officeDocument/2006/relationships/image"/><Relationship Id="rId7" Target="../media/image21.png" Type="http://schemas.openxmlformats.org/officeDocument/2006/relationships/image"/><Relationship Id="rId8" Target="../media/image22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7.png" Type="http://schemas.openxmlformats.org/officeDocument/2006/relationships/image"/><Relationship Id="rId4" Target="../media/image18.svg" Type="http://schemas.openxmlformats.org/officeDocument/2006/relationships/image"/><Relationship Id="rId5" Target="../media/image19.png" Type="http://schemas.openxmlformats.org/officeDocument/2006/relationships/image"/><Relationship Id="rId6" Target="../media/image20.png" Type="http://schemas.openxmlformats.org/officeDocument/2006/relationships/image"/><Relationship Id="rId7" Target="../media/image21.png" Type="http://schemas.openxmlformats.org/officeDocument/2006/relationships/image"/><Relationship Id="rId8" Target="../media/image22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png" Type="http://schemas.openxmlformats.org/officeDocument/2006/relationships/image"/><Relationship Id="rId4" Target="../media/image15.pn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Relationship Id="rId3" Target="../media/image28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7.png" Type="http://schemas.openxmlformats.org/officeDocument/2006/relationships/image"/><Relationship Id="rId2" Target="../media/image29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Relationship Id="rId6" Target="../media/image33.png" Type="http://schemas.openxmlformats.org/officeDocument/2006/relationships/image"/><Relationship Id="rId7" Target="../media/image34.png" Type="http://schemas.openxmlformats.org/officeDocument/2006/relationships/image"/><Relationship Id="rId8" Target="../media/image35.png" Type="http://schemas.openxmlformats.org/officeDocument/2006/relationships/image"/><Relationship Id="rId9" Target="../media/image36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7.png" Type="http://schemas.openxmlformats.org/officeDocument/2006/relationships/image"/><Relationship Id="rId4" Target="../media/image18.svg" Type="http://schemas.openxmlformats.org/officeDocument/2006/relationships/image"/><Relationship Id="rId5" Target="../media/image19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8.png" Type="http://schemas.openxmlformats.org/officeDocument/2006/relationships/image"/><Relationship Id="rId4" Target="../media/image39.png" Type="http://schemas.openxmlformats.org/officeDocument/2006/relationships/image"/><Relationship Id="rId5" Target="../media/image40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8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9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40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75D5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66518" y="443903"/>
            <a:ext cx="17354963" cy="9399194"/>
            <a:chOff x="0" y="0"/>
            <a:chExt cx="5439663" cy="294604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439663" cy="2946042"/>
            </a:xfrm>
            <a:custGeom>
              <a:avLst/>
              <a:gdLst/>
              <a:ahLst/>
              <a:cxnLst/>
              <a:rect r="r" b="b" t="t" l="l"/>
              <a:pathLst>
                <a:path h="2946042" w="5439663">
                  <a:moveTo>
                    <a:pt x="0" y="0"/>
                  </a:moveTo>
                  <a:lnTo>
                    <a:pt x="5439663" y="0"/>
                  </a:lnTo>
                  <a:lnTo>
                    <a:pt x="5439663" y="2946042"/>
                  </a:lnTo>
                  <a:lnTo>
                    <a:pt x="0" y="2946042"/>
                  </a:lnTo>
                  <a:close/>
                </a:path>
              </a:pathLst>
            </a:custGeom>
            <a:solidFill>
              <a:srgbClr val="EDEAE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029700" y="1028700"/>
            <a:ext cx="8229600" cy="8229600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675D51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9527582" y="1572482"/>
            <a:ext cx="7210800" cy="7201786"/>
          </a:xfrm>
          <a:custGeom>
            <a:avLst/>
            <a:gdLst/>
            <a:ahLst/>
            <a:cxnLst/>
            <a:rect r="r" b="b" t="t" l="l"/>
            <a:pathLst>
              <a:path h="7201786" w="7210800">
                <a:moveTo>
                  <a:pt x="0" y="0"/>
                </a:moveTo>
                <a:lnTo>
                  <a:pt x="7210800" y="0"/>
                </a:lnTo>
                <a:lnTo>
                  <a:pt x="7210800" y="7201787"/>
                </a:lnTo>
                <a:lnTo>
                  <a:pt x="0" y="72017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40611" y="455284"/>
            <a:ext cx="8189089" cy="92647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245"/>
              </a:lnSpc>
            </a:pPr>
            <a:r>
              <a:rPr lang="en-US" b="true" sz="8746">
                <a:solidFill>
                  <a:srgbClr val="F88C0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PER VIVERE UN C</a:t>
            </a:r>
            <a:r>
              <a:rPr lang="en-US" b="true" sz="8746">
                <a:solidFill>
                  <a:srgbClr val="F88C0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AMBIAMENTO</a:t>
            </a:r>
          </a:p>
          <a:p>
            <a:pPr algn="l" marL="0" indent="0" lvl="0">
              <a:lnSpc>
                <a:spcPts val="12245"/>
              </a:lnSpc>
            </a:pPr>
            <a:r>
              <a:rPr lang="en-US" b="true" sz="8746">
                <a:solidFill>
                  <a:srgbClr val="F88C0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IMMAGINIAMO</a:t>
            </a:r>
          </a:p>
          <a:p>
            <a:pPr algn="l" marL="0" indent="0" lvl="0">
              <a:lnSpc>
                <a:spcPts val="12245"/>
              </a:lnSpc>
            </a:pPr>
            <a:r>
              <a:rPr lang="en-US" b="true" sz="8746">
                <a:solidFill>
                  <a:srgbClr val="F88C0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DI DOVER</a:t>
            </a:r>
          </a:p>
          <a:p>
            <a:pPr algn="l" marL="0" indent="0" lvl="0">
              <a:lnSpc>
                <a:spcPts val="12245"/>
              </a:lnSpc>
            </a:pPr>
            <a:r>
              <a:rPr lang="en-US" b="true" sz="8746">
                <a:solidFill>
                  <a:srgbClr val="F88C0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COSTRUIRE</a:t>
            </a:r>
          </a:p>
          <a:p>
            <a:pPr algn="l" marL="0" indent="0" lvl="0">
              <a:lnSpc>
                <a:spcPts val="12245"/>
              </a:lnSpc>
            </a:pPr>
            <a:r>
              <a:rPr lang="en-US" b="true" sz="8746">
                <a:solidFill>
                  <a:srgbClr val="F88C0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UN PONTE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2439164"/>
            <a:ext cx="7218287" cy="5408672"/>
            <a:chOff x="0" y="0"/>
            <a:chExt cx="9624383" cy="72115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6527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61606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1° passo:</a:t>
              </a:r>
            </a:p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cosa vogliamo fare oggi?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68153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6527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slow">
    <p:cover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A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071540" y="-223636"/>
            <a:ext cx="21170369" cy="10734272"/>
          </a:xfrm>
          <a:custGeom>
            <a:avLst/>
            <a:gdLst/>
            <a:ahLst/>
            <a:cxnLst/>
            <a:rect r="r" b="b" t="t" l="l"/>
            <a:pathLst>
              <a:path h="10734272" w="21170369">
                <a:moveTo>
                  <a:pt x="0" y="0"/>
                </a:moveTo>
                <a:lnTo>
                  <a:pt x="21170369" y="0"/>
                </a:lnTo>
                <a:lnTo>
                  <a:pt x="21170369" y="10734272"/>
                </a:lnTo>
                <a:lnTo>
                  <a:pt x="0" y="107342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l="0" t="-6208" r="0" b="-620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4835" y="761866"/>
            <a:ext cx="16958330" cy="8763268"/>
            <a:chOff x="0" y="0"/>
            <a:chExt cx="5736521" cy="296436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736522" cy="2964365"/>
            </a:xfrm>
            <a:custGeom>
              <a:avLst/>
              <a:gdLst/>
              <a:ahLst/>
              <a:cxnLst/>
              <a:rect r="r" b="b" t="t" l="l"/>
              <a:pathLst>
                <a:path h="2964365" w="5736522">
                  <a:moveTo>
                    <a:pt x="0" y="0"/>
                  </a:moveTo>
                  <a:lnTo>
                    <a:pt x="5736522" y="0"/>
                  </a:lnTo>
                  <a:lnTo>
                    <a:pt x="5736522" y="2964365"/>
                  </a:lnTo>
                  <a:lnTo>
                    <a:pt x="0" y="2964365"/>
                  </a:lnTo>
                  <a:close/>
                </a:path>
              </a:pathLst>
            </a:custGeom>
            <a:solidFill>
              <a:srgbClr val="675D51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16230600" cy="8229600"/>
          </a:xfrm>
          <a:custGeom>
            <a:avLst/>
            <a:gdLst/>
            <a:ahLst/>
            <a:cxnLst/>
            <a:rect r="r" b="b" t="t" l="l"/>
            <a:pathLst>
              <a:path h="8229600" w="16230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6208" r="0" b="-620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600496" y="2055499"/>
            <a:ext cx="2501165" cy="6584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58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609380" y="4008907"/>
            <a:ext cx="9256442" cy="2415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08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5812531" y="1546547"/>
            <a:ext cx="6662937" cy="3226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1"/>
              </a:lnSpc>
            </a:pPr>
            <a:r>
              <a:rPr lang="en-US" sz="6914" i="true" spc="-138">
                <a:solidFill>
                  <a:srgbClr val="FFFFFF"/>
                </a:solidFill>
                <a:latin typeface="Cabin Sketch"/>
                <a:ea typeface="Cabin Sketch"/>
                <a:cs typeface="Cabin Sketch"/>
                <a:sym typeface="Cabin Sketch"/>
              </a:rPr>
              <a:t>DA DOVE SIAMO</a:t>
            </a:r>
          </a:p>
          <a:p>
            <a:pPr algn="ctr">
              <a:lnSpc>
                <a:spcPts val="6361"/>
              </a:lnSpc>
            </a:pPr>
            <a:r>
              <a:rPr lang="en-US" sz="6914" i="true" spc="-138">
                <a:solidFill>
                  <a:srgbClr val="FFFFFF"/>
                </a:solidFill>
                <a:latin typeface="Cabin Sketch"/>
                <a:ea typeface="Cabin Sketch"/>
                <a:cs typeface="Cabin Sketch"/>
                <a:sym typeface="Cabin Sketch"/>
              </a:rPr>
              <a:t>A DOVE</a:t>
            </a:r>
          </a:p>
          <a:p>
            <a:pPr algn="ctr">
              <a:lnSpc>
                <a:spcPts val="6361"/>
              </a:lnSpc>
            </a:pPr>
            <a:r>
              <a:rPr lang="en-US" sz="6914" i="true" spc="-138">
                <a:solidFill>
                  <a:srgbClr val="FFFFFF"/>
                </a:solidFill>
                <a:latin typeface="Cabin Sketch"/>
                <a:ea typeface="Cabin Sketch"/>
                <a:cs typeface="Cabin Sketch"/>
                <a:sym typeface="Cabin Sketch"/>
              </a:rPr>
              <a:t>VORREMMO</a:t>
            </a:r>
          </a:p>
          <a:p>
            <a:pPr algn="ctr">
              <a:lnSpc>
                <a:spcPts val="6361"/>
              </a:lnSpc>
            </a:pPr>
            <a:r>
              <a:rPr lang="en-US" sz="6914" i="true" spc="-138">
                <a:solidFill>
                  <a:srgbClr val="FFFFFF"/>
                </a:solidFill>
                <a:latin typeface="Cabin Sketch"/>
                <a:ea typeface="Cabin Sketch"/>
                <a:cs typeface="Cabin Sketch"/>
                <a:sym typeface="Cabin Sketch"/>
              </a:rPr>
              <a:t>ESSERE</a:t>
            </a:r>
          </a:p>
        </p:txBody>
      </p:sp>
    </p:spTree>
  </p:cSld>
  <p:clrMapOvr>
    <a:masterClrMapping/>
  </p:clrMapOvr>
  <p:transition spd="slow">
    <p:cover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A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071540" y="-223636"/>
            <a:ext cx="21170369" cy="10734272"/>
          </a:xfrm>
          <a:custGeom>
            <a:avLst/>
            <a:gdLst/>
            <a:ahLst/>
            <a:cxnLst/>
            <a:rect r="r" b="b" t="t" l="l"/>
            <a:pathLst>
              <a:path h="10734272" w="21170369">
                <a:moveTo>
                  <a:pt x="0" y="0"/>
                </a:moveTo>
                <a:lnTo>
                  <a:pt x="21170369" y="0"/>
                </a:lnTo>
                <a:lnTo>
                  <a:pt x="21170369" y="10734272"/>
                </a:lnTo>
                <a:lnTo>
                  <a:pt x="0" y="107342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l="0" t="-6208" r="0" b="-620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4835" y="761866"/>
            <a:ext cx="16958330" cy="8763268"/>
            <a:chOff x="0" y="0"/>
            <a:chExt cx="5736521" cy="296436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736522" cy="2964365"/>
            </a:xfrm>
            <a:custGeom>
              <a:avLst/>
              <a:gdLst/>
              <a:ahLst/>
              <a:cxnLst/>
              <a:rect r="r" b="b" t="t" l="l"/>
              <a:pathLst>
                <a:path h="2964365" w="5736522">
                  <a:moveTo>
                    <a:pt x="0" y="0"/>
                  </a:moveTo>
                  <a:lnTo>
                    <a:pt x="5736522" y="0"/>
                  </a:lnTo>
                  <a:lnTo>
                    <a:pt x="5736522" y="2964365"/>
                  </a:lnTo>
                  <a:lnTo>
                    <a:pt x="0" y="2964365"/>
                  </a:lnTo>
                  <a:close/>
                </a:path>
              </a:pathLst>
            </a:custGeom>
            <a:solidFill>
              <a:srgbClr val="675D51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16230600" cy="8229600"/>
          </a:xfrm>
          <a:custGeom>
            <a:avLst/>
            <a:gdLst/>
            <a:ahLst/>
            <a:cxnLst/>
            <a:rect r="r" b="b" t="t" l="l"/>
            <a:pathLst>
              <a:path h="8229600" w="16230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6208" r="0" b="-6208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28700" y="7910765"/>
            <a:ext cx="7143593" cy="947759"/>
            <a:chOff x="0" y="0"/>
            <a:chExt cx="9524791" cy="1263678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57150"/>
              <a:ext cx="9515658" cy="6557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31"/>
                </a:lnSpc>
              </a:pPr>
              <a:r>
                <a:rPr lang="en-US" b="true" sz="2951" spc="206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SITUAZIONE ATTUALE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1484" y="676635"/>
              <a:ext cx="9515658" cy="36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40"/>
                </a:lnSpc>
              </a:pPr>
              <a:r>
                <a:rPr lang="en-US" sz="2000" i="true" spc="-40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lUCI 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ED OMBRE, </a:t>
              </a:r>
              <a:r>
                <a:rPr lang="en-US" sz="2000" i="true" spc="-40">
                  <a:solidFill>
                    <a:srgbClr val="A6A6A6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SFIDE 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E </a:t>
              </a:r>
              <a:r>
                <a:rPr lang="en-US" sz="2000" i="true" spc="-40">
                  <a:solidFill>
                    <a:srgbClr val="F3BF12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RISORSE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, </a:t>
              </a:r>
              <a:r>
                <a:rPr lang="en-US" sz="2000" i="true" spc="-40">
                  <a:solidFill>
                    <a:srgbClr val="4A786D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PRASSI POSITIVE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 E NEGATIVE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9132" y="1025969"/>
              <a:ext cx="9515658" cy="2377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1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904575" y="7910765"/>
            <a:ext cx="7143593" cy="1176359"/>
            <a:chOff x="0" y="0"/>
            <a:chExt cx="9524791" cy="1568478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0" y="-57150"/>
              <a:ext cx="9515658" cy="6557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31"/>
                </a:lnSpc>
              </a:pPr>
              <a:r>
                <a:rPr lang="en-US" b="true" sz="2951" spc="206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SITUAZIONE DESIDERATA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1484" y="676635"/>
              <a:ext cx="9515658" cy="6663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40"/>
                </a:lnSpc>
              </a:pPr>
              <a:r>
                <a:rPr lang="en-US" sz="2000" i="true" spc="-40">
                  <a:solidFill>
                    <a:srgbClr val="F88C07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COME IMMAGINIAMO LA SITUAZIONE POSSA DIVENTARE, FRUTTO </a:t>
              </a:r>
            </a:p>
            <a:p>
              <a:pPr algn="ctr">
                <a:lnSpc>
                  <a:spcPts val="1840"/>
                </a:lnSpc>
              </a:pPr>
              <a:r>
                <a:rPr lang="en-US" sz="2000" i="true" spc="-40">
                  <a:solidFill>
                    <a:srgbClr val="F88C07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DELLO SPIRITO E DEL NOSTRO SFORZO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9132" y="1330769"/>
              <a:ext cx="9515658" cy="2377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1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3455949" y="1387163"/>
            <a:ext cx="11376102" cy="2595425"/>
            <a:chOff x="0" y="0"/>
            <a:chExt cx="15168136" cy="3460566"/>
          </a:xfrm>
        </p:grpSpPr>
        <p:sp>
          <p:nvSpPr>
            <p:cNvPr name="TextBox 15" id="15"/>
            <p:cNvSpPr txBox="true"/>
            <p:nvPr/>
          </p:nvSpPr>
          <p:spPr>
            <a:xfrm rot="0">
              <a:off x="0" y="-95250"/>
              <a:ext cx="15153594" cy="104844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579"/>
                </a:lnSpc>
              </a:pPr>
              <a:r>
                <a:rPr lang="en-US" b="true" sz="4699" spc="328">
                  <a:solidFill>
                    <a:srgbClr val="C97743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IL PONTE - I NUOVI PASSI DA FARE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2364" y="1083536"/>
              <a:ext cx="15153594" cy="201789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30"/>
                </a:lnSpc>
              </a:pPr>
              <a:r>
                <a:rPr lang="en-US" sz="3184" i="true" spc="-63">
                  <a:solidFill>
                    <a:srgbClr val="FFFFFF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I PROTAGONISTI, LE TAPPE, I CONTENUTI, LE ESPERIENZE DA VIVERE E FAR VIVERE PER ARRIVARE ALL’OBIETTIVO CHE CI SEMBRA NECESSARIO RAGGIUNGERE PER </a:t>
              </a:r>
              <a:r>
                <a:rPr lang="en-US" sz="3184" i="true" spc="-63">
                  <a:solidFill>
                    <a:srgbClr val="FDDE5E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MEGLIO </a:t>
              </a:r>
              <a:r>
                <a:rPr lang="en-US" sz="3184" i="true" spc="-63">
                  <a:solidFill>
                    <a:srgbClr val="FFFFFF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ANNUNCIARE IL VANGELO, INIZIARE ALLA VITA CRISTIANA E TRASMETTERE LA FEDE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14543" y="3089422"/>
              <a:ext cx="15153594" cy="3711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43"/>
                </a:lnSpc>
              </a:pPr>
            </a:p>
          </p:txBody>
        </p:sp>
      </p:grpSp>
    </p:spTree>
  </p:cSld>
  <p:clrMapOvr>
    <a:masterClrMapping/>
  </p:clrMapOvr>
  <p:transition spd="slow">
    <p:cover dir="l"/>
  </p:transition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1324739"/>
            <a:ext cx="7218287" cy="7637522"/>
            <a:chOff x="0" y="0"/>
            <a:chExt cx="9624383" cy="101833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6527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91324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2° passo:</a:t>
              </a:r>
            </a:p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mettiamoci in ascolto del Signore e invochiamo il suo Spirito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97871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6527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slow">
    <p:cover dir="l"/>
  </p:transition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767526"/>
            <a:ext cx="7218287" cy="8751947"/>
            <a:chOff x="0" y="0"/>
            <a:chExt cx="9624383" cy="116692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6527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106183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3° passo:</a:t>
              </a:r>
            </a:p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proviamo a condividere cosa vediamo della situazione attuale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112730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6527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slow">
    <p:cover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E96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953294" y="-1821006"/>
            <a:ext cx="22241294" cy="3642012"/>
          </a:xfrm>
          <a:custGeom>
            <a:avLst/>
            <a:gdLst/>
            <a:ahLst/>
            <a:cxnLst/>
            <a:rect r="r" b="b" t="t" l="l"/>
            <a:pathLst>
              <a:path h="3642012" w="22241294">
                <a:moveTo>
                  <a:pt x="0" y="0"/>
                </a:moveTo>
                <a:lnTo>
                  <a:pt x="22241294" y="0"/>
                </a:lnTo>
                <a:lnTo>
                  <a:pt x="22241294" y="3642012"/>
                </a:lnTo>
                <a:lnTo>
                  <a:pt x="0" y="3642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4051">
            <a:off x="-551314" y="7699431"/>
            <a:ext cx="26916548" cy="4407585"/>
          </a:xfrm>
          <a:custGeom>
            <a:avLst/>
            <a:gdLst/>
            <a:ahLst/>
            <a:cxnLst/>
            <a:rect r="r" b="b" t="t" l="l"/>
            <a:pathLst>
              <a:path h="4407585" w="26916548">
                <a:moveTo>
                  <a:pt x="0" y="0"/>
                </a:moveTo>
                <a:lnTo>
                  <a:pt x="26916549" y="0"/>
                </a:lnTo>
                <a:lnTo>
                  <a:pt x="26916549" y="4407584"/>
                </a:lnTo>
                <a:lnTo>
                  <a:pt x="0" y="44075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09445" y="1457325"/>
            <a:ext cx="14749855" cy="1504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500"/>
              </a:lnSpc>
            </a:pPr>
            <a:r>
              <a:rPr lang="en-US" b="true" sz="7500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SITUAZIONE ATTUALE - LE ROSE</a:t>
            </a:r>
          </a:p>
        </p:txBody>
      </p:sp>
      <p:sp>
        <p:nvSpPr>
          <p:cNvPr name="AutoShape 5" id="5"/>
          <p:cNvSpPr/>
          <p:nvPr/>
        </p:nvSpPr>
        <p:spPr>
          <a:xfrm>
            <a:off x="8076539" y="3314700"/>
            <a:ext cx="2447825" cy="0"/>
          </a:xfrm>
          <a:prstGeom prst="line">
            <a:avLst/>
          </a:prstGeom>
          <a:ln cap="rnd" w="190500">
            <a:solidFill>
              <a:srgbClr val="F3BF1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833228" y="3348175"/>
            <a:ext cx="12668250" cy="7323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6395"/>
              </a:lnSpc>
            </a:pPr>
            <a:r>
              <a:rPr lang="en-US" sz="3197">
                <a:solidFill>
                  <a:srgbClr val="FFF8F6"/>
                </a:solidFill>
                <a:latin typeface="Nourd"/>
                <a:ea typeface="Nourd"/>
                <a:cs typeface="Nourd"/>
                <a:sym typeface="Nourd"/>
              </a:rPr>
              <a:t>Punti di forza consolidati su cui costruire il futuro.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-369517" y="5017102"/>
            <a:ext cx="12769903" cy="4692939"/>
          </a:xfrm>
          <a:custGeom>
            <a:avLst/>
            <a:gdLst/>
            <a:ahLst/>
            <a:cxnLst/>
            <a:rect r="r" b="b" t="t" l="l"/>
            <a:pathLst>
              <a:path h="4692939" w="12769903">
                <a:moveTo>
                  <a:pt x="0" y="0"/>
                </a:moveTo>
                <a:lnTo>
                  <a:pt x="12769903" y="0"/>
                </a:lnTo>
                <a:lnTo>
                  <a:pt x="12769903" y="4692939"/>
                </a:lnTo>
                <a:lnTo>
                  <a:pt x="0" y="469293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723144" y="6091485"/>
            <a:ext cx="7344930" cy="3626559"/>
          </a:xfrm>
          <a:custGeom>
            <a:avLst/>
            <a:gdLst/>
            <a:ahLst/>
            <a:cxnLst/>
            <a:rect r="r" b="b" t="t" l="l"/>
            <a:pathLst>
              <a:path h="3626559" w="7344930">
                <a:moveTo>
                  <a:pt x="0" y="0"/>
                </a:moveTo>
                <a:lnTo>
                  <a:pt x="7344930" y="0"/>
                </a:lnTo>
                <a:lnTo>
                  <a:pt x="7344930" y="3626559"/>
                </a:lnTo>
                <a:lnTo>
                  <a:pt x="0" y="362655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50054" y="4653483"/>
            <a:ext cx="12668250" cy="7323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6395"/>
              </a:lnSpc>
              <a:spcBef>
                <a:spcPct val="0"/>
              </a:spcBef>
            </a:pPr>
            <a:r>
              <a:rPr lang="en-US" sz="3197" strike="noStrike" u="none">
                <a:solidFill>
                  <a:srgbClr val="FFF8F6"/>
                </a:solidFill>
                <a:latin typeface="Nourd"/>
                <a:ea typeface="Nourd"/>
                <a:cs typeface="Nourd"/>
                <a:sym typeface="Nourd"/>
              </a:rPr>
              <a:t>Competenze acquisite nel tempo.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725294" y="4023409"/>
            <a:ext cx="12668250" cy="7323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6395"/>
              </a:lnSpc>
              <a:spcBef>
                <a:spcPct val="0"/>
              </a:spcBef>
            </a:pPr>
            <a:r>
              <a:rPr lang="en-US" sz="3197" strike="noStrike" u="none">
                <a:solidFill>
                  <a:srgbClr val="FFF8F6"/>
                </a:solidFill>
                <a:latin typeface="Nourd"/>
                <a:ea typeface="Nourd"/>
                <a:cs typeface="Nourd"/>
                <a:sym typeface="Nourd"/>
              </a:rPr>
              <a:t>Risorse disponibili e strumenti già operativi.</a:t>
            </a:r>
          </a:p>
        </p:txBody>
      </p:sp>
    </p:spTree>
  </p:cSld>
  <p:clrMapOvr>
    <a:masterClrMapping/>
  </p:clrMapOvr>
  <p:transition spd="slow">
    <p:cover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521269" y="-337093"/>
            <a:ext cx="5804426" cy="11155356"/>
            <a:chOff x="0" y="0"/>
            <a:chExt cx="1528738" cy="293803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28738" cy="2938036"/>
            </a:xfrm>
            <a:custGeom>
              <a:avLst/>
              <a:gdLst/>
              <a:ahLst/>
              <a:cxnLst/>
              <a:rect r="r" b="b" t="t" l="l"/>
              <a:pathLst>
                <a:path h="2938036" w="1528738">
                  <a:moveTo>
                    <a:pt x="0" y="0"/>
                  </a:moveTo>
                  <a:lnTo>
                    <a:pt x="1528738" y="0"/>
                  </a:lnTo>
                  <a:lnTo>
                    <a:pt x="1528738" y="2938036"/>
                  </a:lnTo>
                  <a:lnTo>
                    <a:pt x="0" y="2938036"/>
                  </a:lnTo>
                  <a:close/>
                </a:path>
              </a:pathLst>
            </a:custGeom>
            <a:solidFill>
              <a:srgbClr val="97CAD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528738" cy="2976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141797">
            <a:off x="-1809983" y="-4496989"/>
            <a:ext cx="14961034" cy="19417559"/>
          </a:xfrm>
          <a:custGeom>
            <a:avLst/>
            <a:gdLst/>
            <a:ahLst/>
            <a:cxnLst/>
            <a:rect r="r" b="b" t="t" l="l"/>
            <a:pathLst>
              <a:path h="19417559" w="14961034">
                <a:moveTo>
                  <a:pt x="0" y="0"/>
                </a:moveTo>
                <a:lnTo>
                  <a:pt x="14961035" y="0"/>
                </a:lnTo>
                <a:lnTo>
                  <a:pt x="14961035" y="19417559"/>
                </a:lnTo>
                <a:lnTo>
                  <a:pt x="0" y="194175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1399" t="0" r="-41399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322792" y="6446916"/>
            <a:ext cx="4856181" cy="1869630"/>
          </a:xfrm>
          <a:custGeom>
            <a:avLst/>
            <a:gdLst/>
            <a:ahLst/>
            <a:cxnLst/>
            <a:rect r="r" b="b" t="t" l="l"/>
            <a:pathLst>
              <a:path h="1869630" w="4856181">
                <a:moveTo>
                  <a:pt x="0" y="0"/>
                </a:moveTo>
                <a:lnTo>
                  <a:pt x="4856181" y="0"/>
                </a:lnTo>
                <a:lnTo>
                  <a:pt x="4856181" y="1869630"/>
                </a:lnTo>
                <a:lnTo>
                  <a:pt x="0" y="18696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117066">
            <a:off x="4030" y="7908091"/>
            <a:ext cx="4981091" cy="2683563"/>
          </a:xfrm>
          <a:custGeom>
            <a:avLst/>
            <a:gdLst/>
            <a:ahLst/>
            <a:cxnLst/>
            <a:rect r="r" b="b" t="t" l="l"/>
            <a:pathLst>
              <a:path h="2683563" w="4981091">
                <a:moveTo>
                  <a:pt x="0" y="0"/>
                </a:moveTo>
                <a:lnTo>
                  <a:pt x="4981091" y="0"/>
                </a:lnTo>
                <a:lnTo>
                  <a:pt x="4981091" y="2683563"/>
                </a:lnTo>
                <a:lnTo>
                  <a:pt x="0" y="26835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106832" y="2518541"/>
            <a:ext cx="2816066" cy="7768459"/>
          </a:xfrm>
          <a:custGeom>
            <a:avLst/>
            <a:gdLst/>
            <a:ahLst/>
            <a:cxnLst/>
            <a:rect r="r" b="b" t="t" l="l"/>
            <a:pathLst>
              <a:path h="7768459" w="2816066">
                <a:moveTo>
                  <a:pt x="0" y="0"/>
                </a:moveTo>
                <a:lnTo>
                  <a:pt x="2816066" y="0"/>
                </a:lnTo>
                <a:lnTo>
                  <a:pt x="2816066" y="7768459"/>
                </a:lnTo>
                <a:lnTo>
                  <a:pt x="0" y="77684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18081" y="2319560"/>
            <a:ext cx="3136235" cy="8621952"/>
          </a:xfrm>
          <a:custGeom>
            <a:avLst/>
            <a:gdLst/>
            <a:ahLst/>
            <a:cxnLst/>
            <a:rect r="r" b="b" t="t" l="l"/>
            <a:pathLst>
              <a:path h="8621952" w="3136235">
                <a:moveTo>
                  <a:pt x="0" y="0"/>
                </a:moveTo>
                <a:lnTo>
                  <a:pt x="3136235" y="0"/>
                </a:lnTo>
                <a:lnTo>
                  <a:pt x="3136235" y="8621952"/>
                </a:lnTo>
                <a:lnTo>
                  <a:pt x="0" y="862195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021464" y="3691807"/>
            <a:ext cx="13237836" cy="4003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60"/>
              </a:lnSpc>
            </a:pPr>
            <a:r>
              <a:rPr lang="en-US" sz="4509">
                <a:solidFill>
                  <a:srgbClr val="FFFFFF"/>
                </a:solidFill>
                <a:latin typeface="Nourd"/>
                <a:ea typeface="Nourd"/>
                <a:cs typeface="Nourd"/>
                <a:sym typeface="Nourd"/>
              </a:rPr>
              <a:t>Sfide disattese</a:t>
            </a:r>
          </a:p>
          <a:p>
            <a:pPr algn="l">
              <a:lnSpc>
                <a:spcPts val="2294"/>
              </a:lnSpc>
            </a:pPr>
          </a:p>
          <a:p>
            <a:pPr algn="l">
              <a:lnSpc>
                <a:spcPts val="4960"/>
              </a:lnSpc>
            </a:pPr>
            <a:r>
              <a:rPr lang="en-US" sz="4509">
                <a:solidFill>
                  <a:srgbClr val="FFFFFF"/>
                </a:solidFill>
                <a:latin typeface="Nourd"/>
                <a:ea typeface="Nourd"/>
                <a:cs typeface="Nourd"/>
                <a:sym typeface="Nourd"/>
              </a:rPr>
              <a:t>Vita reale che ci interroga</a:t>
            </a:r>
          </a:p>
          <a:p>
            <a:pPr algn="l" marL="0" indent="0" lvl="0">
              <a:lnSpc>
                <a:spcPts val="2294"/>
              </a:lnSpc>
            </a:pPr>
          </a:p>
          <a:p>
            <a:pPr algn="l" marL="0" indent="0" lvl="0">
              <a:lnSpc>
                <a:spcPts val="4960"/>
              </a:lnSpc>
            </a:pPr>
            <a:r>
              <a:rPr lang="en-US" sz="4509">
                <a:solidFill>
                  <a:srgbClr val="FFFFFF"/>
                </a:solidFill>
                <a:latin typeface="Nourd"/>
                <a:ea typeface="Nourd"/>
                <a:cs typeface="Nourd"/>
                <a:sym typeface="Nourd"/>
              </a:rPr>
              <a:t>Comunicazione</a:t>
            </a:r>
          </a:p>
          <a:p>
            <a:pPr algn="l" marL="0" indent="0" lvl="0">
              <a:lnSpc>
                <a:spcPts val="4960"/>
              </a:lnSpc>
            </a:pPr>
            <a:r>
              <a:rPr lang="en-US" sz="4509">
                <a:solidFill>
                  <a:srgbClr val="FFFFFF"/>
                </a:solidFill>
                <a:latin typeface="Nourd"/>
                <a:ea typeface="Nourd"/>
                <a:cs typeface="Nourd"/>
                <a:sym typeface="Nourd"/>
              </a:rPr>
              <a:t>frammentata della fede</a:t>
            </a:r>
          </a:p>
          <a:p>
            <a:pPr algn="l" marL="0" indent="0" lvl="0">
              <a:lnSpc>
                <a:spcPts val="2294"/>
              </a:lnSpc>
            </a:pPr>
          </a:p>
          <a:p>
            <a:pPr algn="l" marL="0" indent="0" lvl="0">
              <a:lnSpc>
                <a:spcPts val="4960"/>
              </a:lnSpc>
            </a:pPr>
            <a:r>
              <a:rPr lang="en-US" sz="4509">
                <a:solidFill>
                  <a:srgbClr val="FFFFFF"/>
                </a:solidFill>
                <a:latin typeface="Nourd"/>
                <a:ea typeface="Nourd"/>
                <a:cs typeface="Nourd"/>
                <a:sym typeface="Nourd"/>
              </a:rPr>
              <a:t>Risorse limitate e itinerari obsoleti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38612" y="95250"/>
            <a:ext cx="14749855" cy="1504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500"/>
              </a:lnSpc>
            </a:pPr>
            <a:r>
              <a:rPr lang="en-US" b="true" sz="7500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SITUAZIONE ATTUALE - LE SPINE</a:t>
            </a:r>
          </a:p>
        </p:txBody>
      </p:sp>
    </p:spTree>
  </p:cSld>
  <p:clrMapOvr>
    <a:masterClrMapping/>
  </p:clrMapOvr>
  <p:transition spd="slow">
    <p:cover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A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071540" y="-223636"/>
            <a:ext cx="21170369" cy="10734272"/>
          </a:xfrm>
          <a:custGeom>
            <a:avLst/>
            <a:gdLst/>
            <a:ahLst/>
            <a:cxnLst/>
            <a:rect r="r" b="b" t="t" l="l"/>
            <a:pathLst>
              <a:path h="10734272" w="21170369">
                <a:moveTo>
                  <a:pt x="0" y="0"/>
                </a:moveTo>
                <a:lnTo>
                  <a:pt x="21170369" y="0"/>
                </a:lnTo>
                <a:lnTo>
                  <a:pt x="21170369" y="10734272"/>
                </a:lnTo>
                <a:lnTo>
                  <a:pt x="0" y="107342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l="0" t="-6208" r="0" b="-620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4835" y="761866"/>
            <a:ext cx="16958330" cy="8763268"/>
            <a:chOff x="0" y="0"/>
            <a:chExt cx="5736521" cy="296436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736522" cy="2964365"/>
            </a:xfrm>
            <a:custGeom>
              <a:avLst/>
              <a:gdLst/>
              <a:ahLst/>
              <a:cxnLst/>
              <a:rect r="r" b="b" t="t" l="l"/>
              <a:pathLst>
                <a:path h="2964365" w="5736522">
                  <a:moveTo>
                    <a:pt x="0" y="0"/>
                  </a:moveTo>
                  <a:lnTo>
                    <a:pt x="5736522" y="0"/>
                  </a:lnTo>
                  <a:lnTo>
                    <a:pt x="5736522" y="2964365"/>
                  </a:lnTo>
                  <a:lnTo>
                    <a:pt x="0" y="2964365"/>
                  </a:lnTo>
                  <a:close/>
                </a:path>
              </a:pathLst>
            </a:custGeom>
            <a:solidFill>
              <a:srgbClr val="675D51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1035499"/>
            <a:ext cx="8082209" cy="8222801"/>
          </a:xfrm>
          <a:custGeom>
            <a:avLst/>
            <a:gdLst/>
            <a:ahLst/>
            <a:cxnLst/>
            <a:rect r="r" b="b" t="t" l="l"/>
            <a:pathLst>
              <a:path h="8222801" w="8082209">
                <a:moveTo>
                  <a:pt x="0" y="0"/>
                </a:moveTo>
                <a:lnTo>
                  <a:pt x="8082209" y="0"/>
                </a:lnTo>
                <a:lnTo>
                  <a:pt x="8082209" y="8222801"/>
                </a:lnTo>
                <a:lnTo>
                  <a:pt x="0" y="82228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6213" r="-100818" b="-6296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10909" y="1035499"/>
            <a:ext cx="8148391" cy="8222801"/>
            <a:chOff x="0" y="0"/>
            <a:chExt cx="2146078" cy="216567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46078" cy="2165676"/>
            </a:xfrm>
            <a:custGeom>
              <a:avLst/>
              <a:gdLst/>
              <a:ahLst/>
              <a:cxnLst/>
              <a:rect r="r" b="b" t="t" l="l"/>
              <a:pathLst>
                <a:path h="2165676" w="2146078">
                  <a:moveTo>
                    <a:pt x="0" y="0"/>
                  </a:moveTo>
                  <a:lnTo>
                    <a:pt x="2146078" y="0"/>
                  </a:lnTo>
                  <a:lnTo>
                    <a:pt x="2146078" y="2165676"/>
                  </a:lnTo>
                  <a:lnTo>
                    <a:pt x="0" y="2165676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46078" cy="22037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3614571" y="1035499"/>
            <a:ext cx="3644729" cy="3644729"/>
          </a:xfrm>
          <a:custGeom>
            <a:avLst/>
            <a:gdLst/>
            <a:ahLst/>
            <a:cxnLst/>
            <a:rect r="r" b="b" t="t" l="l"/>
            <a:pathLst>
              <a:path h="3644729" w="3644729">
                <a:moveTo>
                  <a:pt x="0" y="0"/>
                </a:moveTo>
                <a:lnTo>
                  <a:pt x="3644729" y="0"/>
                </a:lnTo>
                <a:lnTo>
                  <a:pt x="3644729" y="3644728"/>
                </a:lnTo>
                <a:lnTo>
                  <a:pt x="0" y="36447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9153651" y="1274434"/>
            <a:ext cx="4181808" cy="3081788"/>
          </a:xfrm>
          <a:custGeom>
            <a:avLst/>
            <a:gdLst/>
            <a:ahLst/>
            <a:cxnLst/>
            <a:rect r="r" b="b" t="t" l="l"/>
            <a:pathLst>
              <a:path h="3081788" w="4181808">
                <a:moveTo>
                  <a:pt x="0" y="0"/>
                </a:moveTo>
                <a:lnTo>
                  <a:pt x="4181808" y="0"/>
                </a:lnTo>
                <a:lnTo>
                  <a:pt x="4181808" y="3081788"/>
                </a:lnTo>
                <a:lnTo>
                  <a:pt x="0" y="30817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162" t="0" r="-6446" b="-276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028700" y="7910765"/>
            <a:ext cx="7143593" cy="947759"/>
            <a:chOff x="0" y="0"/>
            <a:chExt cx="9524791" cy="1263678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-57150"/>
              <a:ext cx="9515658" cy="6557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31"/>
                </a:lnSpc>
              </a:pPr>
              <a:r>
                <a:rPr lang="en-US" b="true" sz="2951" spc="206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SITUAZIONE ATTUALE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1484" y="676635"/>
              <a:ext cx="9515658" cy="36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40"/>
                </a:lnSpc>
              </a:pPr>
              <a:r>
                <a:rPr lang="en-US" sz="2000" i="true" spc="-40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lUCI 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ED OMBRE, </a:t>
              </a:r>
              <a:r>
                <a:rPr lang="en-US" sz="2000" i="true" spc="-40">
                  <a:solidFill>
                    <a:srgbClr val="A6A6A6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SFIDE 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E </a:t>
              </a:r>
              <a:r>
                <a:rPr lang="en-US" sz="2000" i="true" spc="-40">
                  <a:solidFill>
                    <a:srgbClr val="F3BF12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RISORSE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, </a:t>
              </a:r>
              <a:r>
                <a:rPr lang="en-US" sz="2000" i="true" spc="-40">
                  <a:solidFill>
                    <a:srgbClr val="4A786D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PRASSI POSITIVE</a:t>
              </a:r>
              <a:r>
                <a:rPr lang="en-US" sz="2000" i="true" spc="-40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 E NEGATIVE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9132" y="1025969"/>
              <a:ext cx="9515658" cy="2377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1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7494696" y="5143500"/>
            <a:ext cx="13091167" cy="1604751"/>
            <a:chOff x="0" y="0"/>
            <a:chExt cx="17454890" cy="2139668"/>
          </a:xfrm>
        </p:grpSpPr>
        <p:sp>
          <p:nvSpPr>
            <p:cNvPr name="TextBox 16" id="16"/>
            <p:cNvSpPr txBox="true"/>
            <p:nvPr/>
          </p:nvSpPr>
          <p:spPr>
            <a:xfrm rot="0">
              <a:off x="0" y="-95250"/>
              <a:ext cx="14179393" cy="98716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56"/>
                </a:lnSpc>
              </a:pPr>
              <a:r>
                <a:rPr lang="en-US" b="true" sz="4397" spc="307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CONDIVIDIAMO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3256572" y="958593"/>
              <a:ext cx="14179393" cy="52881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741"/>
                </a:lnSpc>
              </a:pPr>
              <a:r>
                <a:rPr lang="en-US" sz="2980" i="true" spc="-59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Punti di forza  -   </a:t>
              </a:r>
              <a:r>
                <a:rPr lang="en-US" sz="2980" i="true" spc="-59">
                  <a:solidFill>
                    <a:srgbClr val="7C6534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Punti di debolezza</a:t>
              </a:r>
              <a:r>
                <a:rPr lang="en-US" sz="2980" i="true" spc="-59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 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3275497" y="1610854"/>
              <a:ext cx="14179393" cy="52881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741"/>
                </a:lnSpc>
              </a:pPr>
              <a:r>
                <a:rPr lang="en-US" sz="2980" i="true" spc="-59">
                  <a:solidFill>
                    <a:srgbClr val="F88C07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Opportunità</a:t>
              </a:r>
              <a:r>
                <a:rPr lang="en-US" sz="2980" i="true" spc="-59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   -    </a:t>
              </a:r>
              <a:r>
                <a:rPr lang="en-US" sz="2980" i="true" spc="-59">
                  <a:solidFill>
                    <a:srgbClr val="7C6534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Minacce</a:t>
              </a:r>
              <a:r>
                <a:rPr lang="en-US" sz="2980" i="true" spc="-59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 </a:t>
              </a: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9937125" y="7165504"/>
            <a:ext cx="10634545" cy="3799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41"/>
              </a:lnSpc>
            </a:pPr>
            <a:r>
              <a:rPr lang="en-US" sz="2980" i="true" spc="-59">
                <a:solidFill>
                  <a:srgbClr val="7C6534"/>
                </a:solidFill>
                <a:latin typeface="Cabin Sketch"/>
                <a:ea typeface="Cabin Sketch"/>
                <a:cs typeface="Cabin Sketch"/>
                <a:sym typeface="Cabin Sketch"/>
              </a:rPr>
              <a:t>Quali i bisogni ...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951319" y="7654700"/>
            <a:ext cx="10634545" cy="10680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41"/>
              </a:lnSpc>
            </a:pPr>
            <a:r>
              <a:rPr lang="en-US" sz="2980" i="true" spc="-59">
                <a:solidFill>
                  <a:srgbClr val="3BB371"/>
                </a:solidFill>
                <a:latin typeface="Cabin Sketch"/>
                <a:ea typeface="Cabin Sketch"/>
                <a:cs typeface="Cabin Sketch"/>
                <a:sym typeface="Cabin Sketch"/>
              </a:rPr>
              <a:t>Di chi accoglie l’invito della catechesi</a:t>
            </a:r>
          </a:p>
          <a:p>
            <a:pPr algn="l">
              <a:lnSpc>
                <a:spcPts val="2741"/>
              </a:lnSpc>
            </a:pPr>
            <a:r>
              <a:rPr lang="en-US" sz="2980" i="true" spc="-59">
                <a:solidFill>
                  <a:srgbClr val="979B5B"/>
                </a:solidFill>
                <a:latin typeface="Cabin Sketch"/>
                <a:ea typeface="Cabin Sketch"/>
                <a:cs typeface="Cabin Sketch"/>
                <a:sym typeface="Cabin Sketch"/>
              </a:rPr>
              <a:t>Dei catechisti per fare catechesi</a:t>
            </a:r>
          </a:p>
          <a:p>
            <a:pPr algn="l">
              <a:lnSpc>
                <a:spcPts val="2741"/>
              </a:lnSpc>
            </a:pPr>
            <a:r>
              <a:rPr lang="en-US" sz="2980" i="true" spc="-59">
                <a:solidFill>
                  <a:srgbClr val="4A786D"/>
                </a:solidFill>
                <a:latin typeface="Cabin Sketch"/>
                <a:ea typeface="Cabin Sketch"/>
                <a:cs typeface="Cabin Sketch"/>
                <a:sym typeface="Cabin Sketch"/>
              </a:rPr>
              <a:t>Della parrocchia nel fare catechesi</a:t>
            </a:r>
          </a:p>
        </p:txBody>
      </p:sp>
      <p:sp>
        <p:nvSpPr>
          <p:cNvPr name="AutoShape 21" id="21"/>
          <p:cNvSpPr/>
          <p:nvPr/>
        </p:nvSpPr>
        <p:spPr>
          <a:xfrm>
            <a:off x="9937125" y="6923540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ysDash"/>
            <a:headEnd type="none" len="sm" w="sm"/>
            <a:tailEnd type="none" len="sm" w="sm"/>
          </a:ln>
        </p:spPr>
      </p:sp>
    </p:spTree>
  </p:cSld>
  <p:clrMapOvr>
    <a:masterClrMapping/>
  </p:clrMapOvr>
  <p:transition spd="fast">
    <p:circle/>
  </p:transition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BCC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767526"/>
            <a:ext cx="7218287" cy="8751947"/>
            <a:chOff x="0" y="0"/>
            <a:chExt cx="9624383" cy="116692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106183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mescolando i vari ambiti proviamo a condividere lo sguardo sulla situazione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112730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0000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fast">
    <p:circl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A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071540" y="-223636"/>
            <a:ext cx="21170369" cy="10734272"/>
          </a:xfrm>
          <a:custGeom>
            <a:avLst/>
            <a:gdLst/>
            <a:ahLst/>
            <a:cxnLst/>
            <a:rect r="r" b="b" t="t" l="l"/>
            <a:pathLst>
              <a:path h="10734272" w="21170369">
                <a:moveTo>
                  <a:pt x="0" y="0"/>
                </a:moveTo>
                <a:lnTo>
                  <a:pt x="21170369" y="0"/>
                </a:lnTo>
                <a:lnTo>
                  <a:pt x="21170369" y="10734272"/>
                </a:lnTo>
                <a:lnTo>
                  <a:pt x="0" y="107342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l="0" t="-6208" r="0" b="-620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4835" y="761866"/>
            <a:ext cx="16958330" cy="8763268"/>
            <a:chOff x="0" y="0"/>
            <a:chExt cx="5736521" cy="296436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736522" cy="2964365"/>
            </a:xfrm>
            <a:custGeom>
              <a:avLst/>
              <a:gdLst/>
              <a:ahLst/>
              <a:cxnLst/>
              <a:rect r="r" b="b" t="t" l="l"/>
              <a:pathLst>
                <a:path h="2964365" w="5736522">
                  <a:moveTo>
                    <a:pt x="0" y="0"/>
                  </a:moveTo>
                  <a:lnTo>
                    <a:pt x="5736522" y="0"/>
                  </a:lnTo>
                  <a:lnTo>
                    <a:pt x="5736522" y="2964365"/>
                  </a:lnTo>
                  <a:lnTo>
                    <a:pt x="0" y="2964365"/>
                  </a:lnTo>
                  <a:close/>
                </a:path>
              </a:pathLst>
            </a:custGeom>
            <a:solidFill>
              <a:srgbClr val="675D51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1035499"/>
            <a:ext cx="16230600" cy="8222801"/>
            <a:chOff x="0" y="0"/>
            <a:chExt cx="4274726" cy="216567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274726" cy="2165676"/>
            </a:xfrm>
            <a:custGeom>
              <a:avLst/>
              <a:gdLst/>
              <a:ahLst/>
              <a:cxnLst/>
              <a:rect r="r" b="b" t="t" l="l"/>
              <a:pathLst>
                <a:path h="2165676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5676"/>
                  </a:lnTo>
                  <a:lnTo>
                    <a:pt x="0" y="2165676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274726" cy="22037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9813" y="8389667"/>
            <a:ext cx="7142480" cy="468857"/>
            <a:chOff x="0" y="0"/>
            <a:chExt cx="9523306" cy="625143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38100"/>
              <a:ext cx="9515658" cy="36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40"/>
                </a:lnSpc>
              </a:pPr>
              <a:r>
                <a:rPr lang="en-US" sz="2000" i="true" spc="-40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riempiamo la nostra tabella con i post-it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7648" y="387434"/>
              <a:ext cx="9515658" cy="2377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1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028700" y="7853615"/>
            <a:ext cx="7136744" cy="506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31"/>
              </a:lnSpc>
            </a:pPr>
            <a:r>
              <a:rPr lang="en-US" b="true" sz="2951" spc="206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SITUAZIONE ATTUALE</a:t>
            </a:r>
          </a:p>
        </p:txBody>
      </p:sp>
      <p:sp>
        <p:nvSpPr>
          <p:cNvPr name="AutoShape 12" id="12"/>
          <p:cNvSpPr/>
          <p:nvPr/>
        </p:nvSpPr>
        <p:spPr>
          <a:xfrm>
            <a:off x="4368261" y="5127849"/>
            <a:ext cx="9856277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3" id="13"/>
          <p:cNvSpPr/>
          <p:nvPr/>
        </p:nvSpPr>
        <p:spPr>
          <a:xfrm flipV="true">
            <a:off x="9296400" y="2049780"/>
            <a:ext cx="0" cy="649224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4" id="14"/>
          <p:cNvSpPr txBox="true"/>
          <p:nvPr/>
        </p:nvSpPr>
        <p:spPr>
          <a:xfrm rot="0">
            <a:off x="3563268" y="1435819"/>
            <a:ext cx="804993" cy="1104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1"/>
              </a:lnSpc>
            </a:pPr>
            <a:r>
              <a:rPr lang="en-US" b="true" sz="6444" spc="45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822042" y="1435819"/>
            <a:ext cx="804993" cy="1104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1"/>
              </a:lnSpc>
            </a:pPr>
            <a:r>
              <a:rPr lang="en-US" b="true" sz="6444" spc="45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563268" y="6684795"/>
            <a:ext cx="804993" cy="1104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1"/>
              </a:lnSpc>
            </a:pPr>
            <a:r>
              <a:rPr lang="en-US" b="true" sz="6444" spc="45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822042" y="6684795"/>
            <a:ext cx="804993" cy="1104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1"/>
              </a:lnSpc>
            </a:pPr>
            <a:r>
              <a:rPr lang="en-US" b="true" sz="6444" spc="45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</a:t>
            </a:r>
          </a:p>
        </p:txBody>
      </p:sp>
    </p:spTree>
  </p:cSld>
  <p:clrMapOvr>
    <a:masterClrMapping/>
  </p:clrMapOvr>
  <p:transition spd="fast">
    <p:circl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A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071540" y="-223636"/>
            <a:ext cx="21170369" cy="10734272"/>
          </a:xfrm>
          <a:custGeom>
            <a:avLst/>
            <a:gdLst/>
            <a:ahLst/>
            <a:cxnLst/>
            <a:rect r="r" b="b" t="t" l="l"/>
            <a:pathLst>
              <a:path h="10734272" w="21170369">
                <a:moveTo>
                  <a:pt x="0" y="0"/>
                </a:moveTo>
                <a:lnTo>
                  <a:pt x="21170369" y="0"/>
                </a:lnTo>
                <a:lnTo>
                  <a:pt x="21170369" y="10734272"/>
                </a:lnTo>
                <a:lnTo>
                  <a:pt x="0" y="107342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l="0" t="-6208" r="0" b="-620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4835" y="761866"/>
            <a:ext cx="16958330" cy="8763268"/>
            <a:chOff x="0" y="0"/>
            <a:chExt cx="5736521" cy="296436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736522" cy="2964365"/>
            </a:xfrm>
            <a:custGeom>
              <a:avLst/>
              <a:gdLst/>
              <a:ahLst/>
              <a:cxnLst/>
              <a:rect r="r" b="b" t="t" l="l"/>
              <a:pathLst>
                <a:path h="2964365" w="5736522">
                  <a:moveTo>
                    <a:pt x="0" y="0"/>
                  </a:moveTo>
                  <a:lnTo>
                    <a:pt x="5736522" y="0"/>
                  </a:lnTo>
                  <a:lnTo>
                    <a:pt x="5736522" y="2964365"/>
                  </a:lnTo>
                  <a:lnTo>
                    <a:pt x="0" y="2964365"/>
                  </a:lnTo>
                  <a:close/>
                </a:path>
              </a:pathLst>
            </a:custGeom>
            <a:solidFill>
              <a:srgbClr val="675D51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28700" y="1035499"/>
            <a:ext cx="16230600" cy="8222801"/>
            <a:chOff x="0" y="0"/>
            <a:chExt cx="4274726" cy="216567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274726" cy="2165676"/>
            </a:xfrm>
            <a:custGeom>
              <a:avLst/>
              <a:gdLst/>
              <a:ahLst/>
              <a:cxnLst/>
              <a:rect r="r" b="b" t="t" l="l"/>
              <a:pathLst>
                <a:path h="2165676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5676"/>
                  </a:lnTo>
                  <a:lnTo>
                    <a:pt x="0" y="2165676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274726" cy="22037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4368261" y="5127849"/>
            <a:ext cx="9856277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 flipV="true">
            <a:off x="9296400" y="2049780"/>
            <a:ext cx="0" cy="649224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0">
            <a:off x="2243579" y="1824756"/>
            <a:ext cx="6900421" cy="2192657"/>
            <a:chOff x="0" y="0"/>
            <a:chExt cx="1817395" cy="57749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817395" cy="577490"/>
            </a:xfrm>
            <a:custGeom>
              <a:avLst/>
              <a:gdLst/>
              <a:ahLst/>
              <a:cxnLst/>
              <a:rect r="r" b="b" t="t" l="l"/>
              <a:pathLst>
                <a:path h="577490" w="1817395">
                  <a:moveTo>
                    <a:pt x="0" y="0"/>
                  </a:moveTo>
                  <a:lnTo>
                    <a:pt x="1817395" y="0"/>
                  </a:lnTo>
                  <a:lnTo>
                    <a:pt x="1817395" y="577490"/>
                  </a:lnTo>
                  <a:lnTo>
                    <a:pt x="0" y="577490"/>
                  </a:lnTo>
                  <a:close/>
                </a:path>
              </a:pathLst>
            </a:custGeom>
            <a:solidFill>
              <a:srgbClr val="FDDE5E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38100"/>
              <a:ext cx="1817395" cy="539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84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2119366" y="4503519"/>
            <a:ext cx="7142480" cy="468857"/>
            <a:chOff x="0" y="0"/>
            <a:chExt cx="9523306" cy="625143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38100"/>
              <a:ext cx="9515658" cy="36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40"/>
                </a:lnSpc>
              </a:pPr>
              <a:r>
                <a:rPr lang="en-US" sz="2000" i="true" spc="-40">
                  <a:solidFill>
                    <a:srgbClr val="BF0101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riempiamo la nostra tabella con i post-it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7648" y="387434"/>
              <a:ext cx="9515658" cy="2377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1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2007256" y="3978401"/>
            <a:ext cx="7136744" cy="506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31"/>
              </a:lnSpc>
            </a:pPr>
            <a:r>
              <a:rPr lang="en-US" b="true" sz="2951" spc="206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SITUAZIONE ATTUALE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389277" y="2307124"/>
            <a:ext cx="4609025" cy="1104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1"/>
              </a:lnSpc>
            </a:pPr>
            <a:r>
              <a:rPr lang="en-US" b="true" sz="6444" spc="45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 BISOGNI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624075" y="1483444"/>
            <a:ext cx="3807953" cy="60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b="true" sz="3500" spc="24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INTERLOCUTORE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882652" y="5232050"/>
            <a:ext cx="3807953" cy="60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b="true" sz="3500" spc="24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CATECHISTA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624075" y="5232050"/>
            <a:ext cx="3807953" cy="60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b="true" sz="3500" spc="24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PARROCCHIA</a:t>
            </a:r>
          </a:p>
        </p:txBody>
      </p:sp>
    </p:spTree>
  </p:cSld>
  <p:clrMapOvr>
    <a:masterClrMapping/>
  </p:clrMapOvr>
  <p:transition spd="fast">
    <p:circle/>
  </p:transition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2439164"/>
            <a:ext cx="7218287" cy="5408672"/>
            <a:chOff x="0" y="0"/>
            <a:chExt cx="9624383" cy="72115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6527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61606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4° passo:</a:t>
              </a:r>
            </a:p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6527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come scegliere un obiettivo?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68153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6527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fast">
    <p:circl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50508" y="-339101"/>
            <a:ext cx="9737492" cy="11060279"/>
          </a:xfrm>
          <a:custGeom>
            <a:avLst/>
            <a:gdLst/>
            <a:ahLst/>
            <a:cxnLst/>
            <a:rect r="r" b="b" t="t" l="l"/>
            <a:pathLst>
              <a:path h="11060279" w="9737492">
                <a:moveTo>
                  <a:pt x="0" y="0"/>
                </a:moveTo>
                <a:lnTo>
                  <a:pt x="9737492" y="0"/>
                </a:lnTo>
                <a:lnTo>
                  <a:pt x="9737492" y="11060279"/>
                </a:lnTo>
                <a:lnTo>
                  <a:pt x="0" y="110602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9626" t="-178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52400" y="7957253"/>
            <a:ext cx="20381601" cy="3086100"/>
            <a:chOff x="0" y="0"/>
            <a:chExt cx="5367994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367994" cy="812800"/>
            </a:xfrm>
            <a:custGeom>
              <a:avLst/>
              <a:gdLst/>
              <a:ahLst/>
              <a:cxnLst/>
              <a:rect r="r" b="b" t="t" l="l"/>
              <a:pathLst>
                <a:path h="812800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5367994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-1873513" y="-434178"/>
            <a:ext cx="5804426" cy="11155356"/>
            <a:chOff x="0" y="0"/>
            <a:chExt cx="1528738" cy="29380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28738" cy="2938036"/>
            </a:xfrm>
            <a:custGeom>
              <a:avLst/>
              <a:gdLst/>
              <a:ahLst/>
              <a:cxnLst/>
              <a:rect r="r" b="b" t="t" l="l"/>
              <a:pathLst>
                <a:path h="2938036" w="1528738">
                  <a:moveTo>
                    <a:pt x="0" y="0"/>
                  </a:moveTo>
                  <a:lnTo>
                    <a:pt x="1528738" y="0"/>
                  </a:lnTo>
                  <a:lnTo>
                    <a:pt x="1528738" y="2938036"/>
                  </a:lnTo>
                  <a:lnTo>
                    <a:pt x="0" y="2938036"/>
                  </a:lnTo>
                  <a:close/>
                </a:path>
              </a:pathLst>
            </a:custGeom>
            <a:solidFill>
              <a:srgbClr val="F3BF12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528738" cy="2976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502175">
            <a:off x="-7258303" y="-3071438"/>
            <a:ext cx="21356088" cy="16978090"/>
          </a:xfrm>
          <a:custGeom>
            <a:avLst/>
            <a:gdLst/>
            <a:ahLst/>
            <a:cxnLst/>
            <a:rect r="r" b="b" t="t" l="l"/>
            <a:pathLst>
              <a:path h="16978090" w="21356088">
                <a:moveTo>
                  <a:pt x="0" y="0"/>
                </a:moveTo>
                <a:lnTo>
                  <a:pt x="21356087" y="0"/>
                </a:lnTo>
                <a:lnTo>
                  <a:pt x="21356087" y="16978090"/>
                </a:lnTo>
                <a:lnTo>
                  <a:pt x="0" y="16978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38107" y="2315041"/>
            <a:ext cx="8012401" cy="3833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726"/>
              </a:lnSpc>
            </a:pPr>
            <a:r>
              <a:rPr lang="en-US" b="true" sz="6947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LA SITUAZIONE CHE VORREMMO GENERARE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882379" y="8166011"/>
            <a:ext cx="5323857" cy="2668583"/>
          </a:xfrm>
          <a:custGeom>
            <a:avLst/>
            <a:gdLst/>
            <a:ahLst/>
            <a:cxnLst/>
            <a:rect r="r" b="b" t="t" l="l"/>
            <a:pathLst>
              <a:path h="2668583" w="5323857">
                <a:moveTo>
                  <a:pt x="0" y="0"/>
                </a:moveTo>
                <a:lnTo>
                  <a:pt x="5323857" y="0"/>
                </a:lnTo>
                <a:lnTo>
                  <a:pt x="5323857" y="2668583"/>
                </a:lnTo>
                <a:lnTo>
                  <a:pt x="0" y="26685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9346492" y="8457756"/>
            <a:ext cx="3715724" cy="1601088"/>
            <a:chOff x="0" y="0"/>
            <a:chExt cx="4954298" cy="213478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06289" cy="2134784"/>
            </a:xfrm>
            <a:custGeom>
              <a:avLst/>
              <a:gdLst/>
              <a:ahLst/>
              <a:cxnLst/>
              <a:rect r="r" b="b" t="t" l="l"/>
              <a:pathLst>
                <a:path h="2134784" w="1406289">
                  <a:moveTo>
                    <a:pt x="0" y="0"/>
                  </a:moveTo>
                  <a:lnTo>
                    <a:pt x="1406289" y="0"/>
                  </a:lnTo>
                  <a:lnTo>
                    <a:pt x="1406289" y="2134784"/>
                  </a:lnTo>
                  <a:lnTo>
                    <a:pt x="0" y="21347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3405857" y="21083"/>
              <a:ext cx="1548442" cy="2044147"/>
            </a:xfrm>
            <a:custGeom>
              <a:avLst/>
              <a:gdLst/>
              <a:ahLst/>
              <a:cxnLst/>
              <a:rect r="r" b="b" t="t" l="l"/>
              <a:pathLst>
                <a:path h="2044147" w="1548442">
                  <a:moveTo>
                    <a:pt x="0" y="0"/>
                  </a:moveTo>
                  <a:lnTo>
                    <a:pt x="1548441" y="0"/>
                  </a:lnTo>
                  <a:lnTo>
                    <a:pt x="1548441" y="2044147"/>
                  </a:lnTo>
                  <a:lnTo>
                    <a:pt x="0" y="20441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  <p:grpSp>
          <p:nvGrpSpPr>
            <p:cNvPr name="Group 15" id="15"/>
            <p:cNvGrpSpPr/>
            <p:nvPr/>
          </p:nvGrpSpPr>
          <p:grpSpPr>
            <a:xfrm rot="0">
              <a:off x="738544" y="854596"/>
              <a:ext cx="3531309" cy="116106"/>
              <a:chOff x="0" y="0"/>
              <a:chExt cx="1819106" cy="59811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819106" cy="59811"/>
              </a:xfrm>
              <a:custGeom>
                <a:avLst/>
                <a:gdLst/>
                <a:ahLst/>
                <a:cxnLst/>
                <a:rect r="r" b="b" t="t" l="l"/>
                <a:pathLst>
                  <a:path h="59811" w="1819106">
                    <a:moveTo>
                      <a:pt x="0" y="0"/>
                    </a:moveTo>
                    <a:lnTo>
                      <a:pt x="1819106" y="0"/>
                    </a:lnTo>
                    <a:lnTo>
                      <a:pt x="1819106" y="59811"/>
                    </a:lnTo>
                    <a:lnTo>
                      <a:pt x="0" y="59811"/>
                    </a:lnTo>
                    <a:close/>
                  </a:path>
                </a:pathLst>
              </a:custGeom>
              <a:solidFill>
                <a:srgbClr val="FDF6EC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38100"/>
                <a:ext cx="1819106" cy="9791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 marL="0" indent="0" lvl="0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18" id="18"/>
            <p:cNvSpPr/>
            <p:nvPr/>
          </p:nvSpPr>
          <p:spPr>
            <a:xfrm flipH="false" flipV="false" rot="0">
              <a:off x="2148293" y="325608"/>
              <a:ext cx="613067" cy="618479"/>
            </a:xfrm>
            <a:custGeom>
              <a:avLst/>
              <a:gdLst/>
              <a:ahLst/>
              <a:cxnLst/>
              <a:rect r="r" b="b" t="t" l="l"/>
              <a:pathLst>
                <a:path h="618479" w="613067">
                  <a:moveTo>
                    <a:pt x="0" y="0"/>
                  </a:moveTo>
                  <a:lnTo>
                    <a:pt x="613067" y="0"/>
                  </a:lnTo>
                  <a:lnTo>
                    <a:pt x="613067" y="618478"/>
                  </a:lnTo>
                  <a:lnTo>
                    <a:pt x="0" y="6184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973824" y="6084040"/>
            <a:ext cx="6904313" cy="2373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96"/>
              </a:lnSpc>
            </a:pPr>
            <a:r>
              <a:rPr lang="en-US" sz="3197">
                <a:solidFill>
                  <a:srgbClr val="010043"/>
                </a:solidFill>
                <a:latin typeface="Nourd"/>
                <a:ea typeface="Nourd"/>
                <a:cs typeface="Nourd"/>
                <a:sym typeface="Nourd"/>
              </a:rPr>
              <a:t>Rappresenta l’orizzonte a cui mirano i nostri passi, declina la nostra lettura delle cose importanti e ci darà modo di verificarci in futuro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183533" y="8379176"/>
            <a:ext cx="6702888" cy="152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620"/>
              </a:lnSpc>
            </a:pPr>
            <a:r>
              <a:rPr lang="en-US" b="true" sz="7586">
                <a:solidFill>
                  <a:srgbClr val="F3BF12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OBIETTIVO</a:t>
            </a:r>
          </a:p>
        </p:txBody>
      </p:sp>
      <p:sp>
        <p:nvSpPr>
          <p:cNvPr name="TextBox 21" id="21"/>
          <p:cNvSpPr txBox="true"/>
          <p:nvPr/>
        </p:nvSpPr>
        <p:spPr>
          <a:xfrm rot="-347998">
            <a:off x="-2421934" y="1343523"/>
            <a:ext cx="13775721" cy="118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49"/>
              </a:lnSpc>
            </a:pPr>
            <a:r>
              <a:rPr lang="en-US" sz="12999">
                <a:solidFill>
                  <a:srgbClr val="FFFFFF"/>
                </a:solidFill>
                <a:latin typeface="Have Heart One"/>
                <a:ea typeface="Have Heart One"/>
                <a:cs typeface="Have Heart One"/>
                <a:sym typeface="Have Heart One"/>
              </a:rPr>
              <a:t>Cos’è un obiettivo?</a:t>
            </a:r>
          </a:p>
        </p:txBody>
      </p:sp>
    </p:spTree>
  </p:cSld>
  <p:clrMapOvr>
    <a:masterClrMapping/>
  </p:clrMapOvr>
  <p:transition spd="fast">
    <p:circle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50508" y="-339101"/>
            <a:ext cx="9737492" cy="11060279"/>
          </a:xfrm>
          <a:custGeom>
            <a:avLst/>
            <a:gdLst/>
            <a:ahLst/>
            <a:cxnLst/>
            <a:rect r="r" b="b" t="t" l="l"/>
            <a:pathLst>
              <a:path h="11060279" w="9737492">
                <a:moveTo>
                  <a:pt x="0" y="0"/>
                </a:moveTo>
                <a:lnTo>
                  <a:pt x="9737492" y="0"/>
                </a:lnTo>
                <a:lnTo>
                  <a:pt x="9737492" y="11060279"/>
                </a:lnTo>
                <a:lnTo>
                  <a:pt x="0" y="110602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9626" t="-178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52400" y="7957253"/>
            <a:ext cx="20381601" cy="3086100"/>
            <a:chOff x="0" y="0"/>
            <a:chExt cx="5367994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367994" cy="812800"/>
            </a:xfrm>
            <a:custGeom>
              <a:avLst/>
              <a:gdLst/>
              <a:ahLst/>
              <a:cxnLst/>
              <a:rect r="r" b="b" t="t" l="l"/>
              <a:pathLst>
                <a:path h="812800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5367994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-1873513" y="-434178"/>
            <a:ext cx="5804426" cy="11155356"/>
            <a:chOff x="0" y="0"/>
            <a:chExt cx="1528738" cy="29380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28738" cy="2938036"/>
            </a:xfrm>
            <a:custGeom>
              <a:avLst/>
              <a:gdLst/>
              <a:ahLst/>
              <a:cxnLst/>
              <a:rect r="r" b="b" t="t" l="l"/>
              <a:pathLst>
                <a:path h="2938036" w="1528738">
                  <a:moveTo>
                    <a:pt x="0" y="0"/>
                  </a:moveTo>
                  <a:lnTo>
                    <a:pt x="1528738" y="0"/>
                  </a:lnTo>
                  <a:lnTo>
                    <a:pt x="1528738" y="2938036"/>
                  </a:lnTo>
                  <a:lnTo>
                    <a:pt x="0" y="2938036"/>
                  </a:lnTo>
                  <a:close/>
                </a:path>
              </a:pathLst>
            </a:custGeom>
            <a:solidFill>
              <a:srgbClr val="F3BF12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528738" cy="2976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502175">
            <a:off x="-7208668" y="-3071438"/>
            <a:ext cx="21356088" cy="16978090"/>
          </a:xfrm>
          <a:custGeom>
            <a:avLst/>
            <a:gdLst/>
            <a:ahLst/>
            <a:cxnLst/>
            <a:rect r="r" b="b" t="t" l="l"/>
            <a:pathLst>
              <a:path h="16978090" w="21356088">
                <a:moveTo>
                  <a:pt x="0" y="0"/>
                </a:moveTo>
                <a:lnTo>
                  <a:pt x="21356088" y="0"/>
                </a:lnTo>
                <a:lnTo>
                  <a:pt x="21356088" y="16978090"/>
                </a:lnTo>
                <a:lnTo>
                  <a:pt x="0" y="16978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70134" y="2640470"/>
            <a:ext cx="7911694" cy="2353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36"/>
              </a:lnSpc>
            </a:pPr>
            <a:r>
              <a:rPr lang="en-US" b="true" sz="6240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DEVE ESSERE</a:t>
            </a:r>
          </a:p>
          <a:p>
            <a:pPr algn="ctr" marL="0" indent="0" lvl="0">
              <a:lnSpc>
                <a:spcPts val="8736"/>
              </a:lnSpc>
            </a:pPr>
            <a:r>
              <a:rPr lang="en-US" b="true" sz="6240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OPERAZIONALIZZATO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882379" y="8166011"/>
            <a:ext cx="5323857" cy="2668583"/>
          </a:xfrm>
          <a:custGeom>
            <a:avLst/>
            <a:gdLst/>
            <a:ahLst/>
            <a:cxnLst/>
            <a:rect r="r" b="b" t="t" l="l"/>
            <a:pathLst>
              <a:path h="2668583" w="5323857">
                <a:moveTo>
                  <a:pt x="0" y="0"/>
                </a:moveTo>
                <a:lnTo>
                  <a:pt x="5323857" y="0"/>
                </a:lnTo>
                <a:lnTo>
                  <a:pt x="5323857" y="2668583"/>
                </a:lnTo>
                <a:lnTo>
                  <a:pt x="0" y="26685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9346492" y="8457756"/>
            <a:ext cx="3715724" cy="1601088"/>
            <a:chOff x="0" y="0"/>
            <a:chExt cx="4954298" cy="213478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06289" cy="2134784"/>
            </a:xfrm>
            <a:custGeom>
              <a:avLst/>
              <a:gdLst/>
              <a:ahLst/>
              <a:cxnLst/>
              <a:rect r="r" b="b" t="t" l="l"/>
              <a:pathLst>
                <a:path h="2134784" w="1406289">
                  <a:moveTo>
                    <a:pt x="0" y="0"/>
                  </a:moveTo>
                  <a:lnTo>
                    <a:pt x="1406289" y="0"/>
                  </a:lnTo>
                  <a:lnTo>
                    <a:pt x="1406289" y="2134784"/>
                  </a:lnTo>
                  <a:lnTo>
                    <a:pt x="0" y="21347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3405857" y="21083"/>
              <a:ext cx="1548442" cy="2044147"/>
            </a:xfrm>
            <a:custGeom>
              <a:avLst/>
              <a:gdLst/>
              <a:ahLst/>
              <a:cxnLst/>
              <a:rect r="r" b="b" t="t" l="l"/>
              <a:pathLst>
                <a:path h="2044147" w="1548442">
                  <a:moveTo>
                    <a:pt x="0" y="0"/>
                  </a:moveTo>
                  <a:lnTo>
                    <a:pt x="1548441" y="0"/>
                  </a:lnTo>
                  <a:lnTo>
                    <a:pt x="1548441" y="2044147"/>
                  </a:lnTo>
                  <a:lnTo>
                    <a:pt x="0" y="20441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  <p:grpSp>
          <p:nvGrpSpPr>
            <p:cNvPr name="Group 15" id="15"/>
            <p:cNvGrpSpPr/>
            <p:nvPr/>
          </p:nvGrpSpPr>
          <p:grpSpPr>
            <a:xfrm rot="0">
              <a:off x="738544" y="854596"/>
              <a:ext cx="3531309" cy="116106"/>
              <a:chOff x="0" y="0"/>
              <a:chExt cx="1819106" cy="59811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819106" cy="59811"/>
              </a:xfrm>
              <a:custGeom>
                <a:avLst/>
                <a:gdLst/>
                <a:ahLst/>
                <a:cxnLst/>
                <a:rect r="r" b="b" t="t" l="l"/>
                <a:pathLst>
                  <a:path h="59811" w="1819106">
                    <a:moveTo>
                      <a:pt x="0" y="0"/>
                    </a:moveTo>
                    <a:lnTo>
                      <a:pt x="1819106" y="0"/>
                    </a:lnTo>
                    <a:lnTo>
                      <a:pt x="1819106" y="59811"/>
                    </a:lnTo>
                    <a:lnTo>
                      <a:pt x="0" y="59811"/>
                    </a:lnTo>
                    <a:close/>
                  </a:path>
                </a:pathLst>
              </a:custGeom>
              <a:solidFill>
                <a:srgbClr val="FDF6EC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38100"/>
                <a:ext cx="1819106" cy="9791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 marL="0" indent="0" lvl="0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18" id="18"/>
            <p:cNvSpPr/>
            <p:nvPr/>
          </p:nvSpPr>
          <p:spPr>
            <a:xfrm flipH="false" flipV="false" rot="0">
              <a:off x="2148293" y="325608"/>
              <a:ext cx="613067" cy="618479"/>
            </a:xfrm>
            <a:custGeom>
              <a:avLst/>
              <a:gdLst/>
              <a:ahLst/>
              <a:cxnLst/>
              <a:rect r="r" b="b" t="t" l="l"/>
              <a:pathLst>
                <a:path h="618479" w="613067">
                  <a:moveTo>
                    <a:pt x="0" y="0"/>
                  </a:moveTo>
                  <a:lnTo>
                    <a:pt x="613067" y="0"/>
                  </a:lnTo>
                  <a:lnTo>
                    <a:pt x="613067" y="618478"/>
                  </a:lnTo>
                  <a:lnTo>
                    <a:pt x="0" y="6184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477514" y="5345547"/>
            <a:ext cx="6904313" cy="2373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96"/>
              </a:lnSpc>
            </a:pPr>
            <a:r>
              <a:rPr lang="en-US" sz="3197">
                <a:solidFill>
                  <a:srgbClr val="010043"/>
                </a:solidFill>
                <a:latin typeface="Nourd"/>
                <a:ea typeface="Nourd"/>
                <a:cs typeface="Nourd"/>
                <a:sym typeface="Nourd"/>
              </a:rPr>
              <a:t>Non può essere un obiettivo generico, anche se importante. Occorre che sia tradotto in un traguardo verificabile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183533" y="8379176"/>
            <a:ext cx="6702888" cy="152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620"/>
              </a:lnSpc>
            </a:pPr>
            <a:r>
              <a:rPr lang="en-US" b="true" sz="7586">
                <a:solidFill>
                  <a:srgbClr val="F3BF12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OBIETTIVO</a:t>
            </a:r>
          </a:p>
        </p:txBody>
      </p:sp>
      <p:sp>
        <p:nvSpPr>
          <p:cNvPr name="TextBox 21" id="21"/>
          <p:cNvSpPr txBox="true"/>
          <p:nvPr/>
        </p:nvSpPr>
        <p:spPr>
          <a:xfrm rot="-347998">
            <a:off x="-2421934" y="1343523"/>
            <a:ext cx="13775721" cy="118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49"/>
              </a:lnSpc>
            </a:pPr>
            <a:r>
              <a:rPr lang="en-US" sz="12999">
                <a:solidFill>
                  <a:srgbClr val="FFFFFF"/>
                </a:solidFill>
                <a:latin typeface="Have Heart One"/>
                <a:ea typeface="Have Heart One"/>
                <a:cs typeface="Have Heart One"/>
                <a:sym typeface="Have Heart One"/>
              </a:rPr>
              <a:t>Cos’è un obiettivo?</a:t>
            </a:r>
          </a:p>
        </p:txBody>
      </p:sp>
    </p:spTree>
  </p:cSld>
  <p:clrMapOvr>
    <a:masterClrMapping/>
  </p:clrMapOvr>
  <p:transition spd="fast">
    <p:circle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71962" y="0"/>
            <a:ext cx="11516038" cy="8637029"/>
          </a:xfrm>
          <a:custGeom>
            <a:avLst/>
            <a:gdLst/>
            <a:ahLst/>
            <a:cxnLst/>
            <a:rect r="r" b="b" t="t" l="l"/>
            <a:pathLst>
              <a:path h="8637029" w="11516038">
                <a:moveTo>
                  <a:pt x="0" y="0"/>
                </a:moveTo>
                <a:lnTo>
                  <a:pt x="11516038" y="0"/>
                </a:lnTo>
                <a:lnTo>
                  <a:pt x="11516038" y="8637029"/>
                </a:lnTo>
                <a:lnTo>
                  <a:pt x="0" y="86370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89" t="-1889" r="-1889" b="-188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075978" y="0"/>
            <a:ext cx="8229600" cy="8229600"/>
          </a:xfrm>
          <a:custGeom>
            <a:avLst/>
            <a:gdLst/>
            <a:ahLst/>
            <a:cxnLst/>
            <a:rect r="r" b="b" t="t" l="l"/>
            <a:pathLst>
              <a:path h="8229600" w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776810" y="-272347"/>
            <a:ext cx="8229600" cy="8229600"/>
          </a:xfrm>
          <a:custGeom>
            <a:avLst/>
            <a:gdLst/>
            <a:ahLst/>
            <a:cxnLst/>
            <a:rect r="r" b="b" t="t" l="l"/>
            <a:pathLst>
              <a:path h="8229600" w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-152400" y="7957253"/>
            <a:ext cx="20381601" cy="3086100"/>
            <a:chOff x="0" y="0"/>
            <a:chExt cx="5367994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367994" cy="812800"/>
            </a:xfrm>
            <a:custGeom>
              <a:avLst/>
              <a:gdLst/>
              <a:ahLst/>
              <a:cxnLst/>
              <a:rect r="r" b="b" t="t" l="l"/>
              <a:pathLst>
                <a:path h="812800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5367994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1873513" y="-434178"/>
            <a:ext cx="5804426" cy="11155356"/>
            <a:chOff x="0" y="0"/>
            <a:chExt cx="1528738" cy="293803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28738" cy="2938036"/>
            </a:xfrm>
            <a:custGeom>
              <a:avLst/>
              <a:gdLst/>
              <a:ahLst/>
              <a:cxnLst/>
              <a:rect r="r" b="b" t="t" l="l"/>
              <a:pathLst>
                <a:path h="2938036" w="1528738">
                  <a:moveTo>
                    <a:pt x="0" y="0"/>
                  </a:moveTo>
                  <a:lnTo>
                    <a:pt x="1528738" y="0"/>
                  </a:lnTo>
                  <a:lnTo>
                    <a:pt x="1528738" y="2938036"/>
                  </a:lnTo>
                  <a:lnTo>
                    <a:pt x="0" y="2938036"/>
                  </a:lnTo>
                  <a:close/>
                </a:path>
              </a:pathLst>
            </a:custGeom>
            <a:solidFill>
              <a:srgbClr val="F3BF12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528738" cy="2976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-6502175">
            <a:off x="-6794073" y="-3009393"/>
            <a:ext cx="21356088" cy="16978090"/>
          </a:xfrm>
          <a:custGeom>
            <a:avLst/>
            <a:gdLst/>
            <a:ahLst/>
            <a:cxnLst/>
            <a:rect r="r" b="b" t="t" l="l"/>
            <a:pathLst>
              <a:path h="16978090" w="21356088">
                <a:moveTo>
                  <a:pt x="0" y="0"/>
                </a:moveTo>
                <a:lnTo>
                  <a:pt x="21356087" y="0"/>
                </a:lnTo>
                <a:lnTo>
                  <a:pt x="21356087" y="16978089"/>
                </a:lnTo>
                <a:lnTo>
                  <a:pt x="0" y="16978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343854" y="8270139"/>
            <a:ext cx="5323857" cy="2668583"/>
          </a:xfrm>
          <a:custGeom>
            <a:avLst/>
            <a:gdLst/>
            <a:ahLst/>
            <a:cxnLst/>
            <a:rect r="r" b="b" t="t" l="l"/>
            <a:pathLst>
              <a:path h="2668583" w="5323857">
                <a:moveTo>
                  <a:pt x="0" y="0"/>
                </a:moveTo>
                <a:lnTo>
                  <a:pt x="5323856" y="0"/>
                </a:lnTo>
                <a:lnTo>
                  <a:pt x="5323856" y="2668583"/>
                </a:lnTo>
                <a:lnTo>
                  <a:pt x="0" y="266858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609816" y="2036096"/>
            <a:ext cx="6138653" cy="3833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726"/>
              </a:lnSpc>
            </a:pPr>
            <a:r>
              <a:rPr lang="en-US" b="true" sz="6947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INCROCIARE GLI ELEMENTI CON I CRITERI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5529" y="5979008"/>
            <a:ext cx="6904313" cy="1773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96"/>
              </a:lnSpc>
            </a:pPr>
            <a:r>
              <a:rPr lang="en-US" sz="3197">
                <a:solidFill>
                  <a:srgbClr val="010043"/>
                </a:solidFill>
                <a:latin typeface="Nourd"/>
                <a:ea typeface="Nourd"/>
                <a:cs typeface="Nourd"/>
                <a:sym typeface="Nourd"/>
              </a:rPr>
              <a:t>La Chiesa ci dona dei criteri, dei principi che ordinano il nostro modo di procedere e in base a questi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183533" y="8379176"/>
            <a:ext cx="6702888" cy="152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620"/>
              </a:lnSpc>
            </a:pPr>
            <a:r>
              <a:rPr lang="en-US" b="true" sz="7586">
                <a:solidFill>
                  <a:srgbClr val="F3BF12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OBIETTIVO</a:t>
            </a:r>
          </a:p>
        </p:txBody>
      </p:sp>
      <p:sp>
        <p:nvSpPr>
          <p:cNvPr name="TextBox 16" id="16"/>
          <p:cNvSpPr txBox="true"/>
          <p:nvPr/>
        </p:nvSpPr>
        <p:spPr>
          <a:xfrm rot="-347998">
            <a:off x="-2533614" y="1207199"/>
            <a:ext cx="13775721" cy="118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49"/>
              </a:lnSpc>
            </a:pPr>
            <a:r>
              <a:rPr lang="en-US" sz="12999">
                <a:solidFill>
                  <a:srgbClr val="FFFFFF"/>
                </a:solidFill>
                <a:latin typeface="Have Heart One"/>
                <a:ea typeface="Have Heart One"/>
                <a:cs typeface="Have Heart One"/>
                <a:sym typeface="Have Heart One"/>
              </a:rPr>
              <a:t>Cosa fare ora?</a:t>
            </a:r>
          </a:p>
        </p:txBody>
      </p:sp>
    </p:spTree>
  </p:cSld>
  <p:clrMapOvr>
    <a:masterClrMapping/>
  </p:clrMapOvr>
  <p:transition spd="fast">
    <p:circl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73513" y="-434178"/>
            <a:ext cx="5804426" cy="11155356"/>
            <a:chOff x="0" y="0"/>
            <a:chExt cx="1528738" cy="293803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28738" cy="2938036"/>
            </a:xfrm>
            <a:custGeom>
              <a:avLst/>
              <a:gdLst/>
              <a:ahLst/>
              <a:cxnLst/>
              <a:rect r="r" b="b" t="t" l="l"/>
              <a:pathLst>
                <a:path h="2938036" w="1528738">
                  <a:moveTo>
                    <a:pt x="0" y="0"/>
                  </a:moveTo>
                  <a:lnTo>
                    <a:pt x="1528738" y="0"/>
                  </a:lnTo>
                  <a:lnTo>
                    <a:pt x="1528738" y="2938036"/>
                  </a:lnTo>
                  <a:lnTo>
                    <a:pt x="0" y="2938036"/>
                  </a:lnTo>
                  <a:close/>
                </a:path>
              </a:pathLst>
            </a:custGeom>
            <a:solidFill>
              <a:srgbClr val="F3BF1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528738" cy="2976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6502175">
            <a:off x="-8100934" y="-2983000"/>
            <a:ext cx="21356088" cy="16978090"/>
          </a:xfrm>
          <a:custGeom>
            <a:avLst/>
            <a:gdLst/>
            <a:ahLst/>
            <a:cxnLst/>
            <a:rect r="r" b="b" t="t" l="l"/>
            <a:pathLst>
              <a:path h="16978090" w="21356088">
                <a:moveTo>
                  <a:pt x="0" y="0"/>
                </a:moveTo>
                <a:lnTo>
                  <a:pt x="21356087" y="0"/>
                </a:lnTo>
                <a:lnTo>
                  <a:pt x="21356087" y="16978090"/>
                </a:lnTo>
                <a:lnTo>
                  <a:pt x="0" y="169780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343854" y="8270139"/>
            <a:ext cx="5323857" cy="2668583"/>
          </a:xfrm>
          <a:custGeom>
            <a:avLst/>
            <a:gdLst/>
            <a:ahLst/>
            <a:cxnLst/>
            <a:rect r="r" b="b" t="t" l="l"/>
            <a:pathLst>
              <a:path h="2668583" w="5323857">
                <a:moveTo>
                  <a:pt x="0" y="0"/>
                </a:moveTo>
                <a:lnTo>
                  <a:pt x="5323856" y="0"/>
                </a:lnTo>
                <a:lnTo>
                  <a:pt x="5323856" y="2668583"/>
                </a:lnTo>
                <a:lnTo>
                  <a:pt x="0" y="26685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8361579" y="1957900"/>
            <a:ext cx="9767097" cy="6312239"/>
            <a:chOff x="0" y="0"/>
            <a:chExt cx="2572404" cy="16624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572404" cy="1662483"/>
            </a:xfrm>
            <a:custGeom>
              <a:avLst/>
              <a:gdLst/>
              <a:ahLst/>
              <a:cxnLst/>
              <a:rect r="r" b="b" t="t" l="l"/>
              <a:pathLst>
                <a:path h="1662483" w="2572404">
                  <a:moveTo>
                    <a:pt x="0" y="0"/>
                  </a:moveTo>
                  <a:lnTo>
                    <a:pt x="2572404" y="0"/>
                  </a:lnTo>
                  <a:lnTo>
                    <a:pt x="2572404" y="1662483"/>
                  </a:lnTo>
                  <a:lnTo>
                    <a:pt x="0" y="1662483"/>
                  </a:lnTo>
                  <a:close/>
                </a:path>
              </a:pathLst>
            </a:custGeom>
            <a:solidFill>
              <a:srgbClr val="FBCC1A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572404" cy="17005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862144" y="2323178"/>
            <a:ext cx="6138653" cy="3833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726"/>
              </a:lnSpc>
            </a:pPr>
            <a:r>
              <a:rPr lang="en-US" b="true" sz="6947">
                <a:solidFill>
                  <a:srgbClr val="FFF8F6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INCROCIARE GLI ELEMENTI CON I CRITERI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62144" y="6496498"/>
            <a:ext cx="6904313" cy="1773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96"/>
              </a:lnSpc>
            </a:pPr>
            <a:r>
              <a:rPr lang="en-US" sz="3197">
                <a:solidFill>
                  <a:srgbClr val="010043"/>
                </a:solidFill>
                <a:latin typeface="Nourd"/>
                <a:ea typeface="Nourd"/>
                <a:cs typeface="Nourd"/>
                <a:sym typeface="Nourd"/>
              </a:rPr>
              <a:t>La Chiesa ci dona dei criteri, dei principi che ordinano il nostro modo di procedere e in base a questi </a:t>
            </a:r>
          </a:p>
        </p:txBody>
      </p:sp>
      <p:sp>
        <p:nvSpPr>
          <p:cNvPr name="TextBox 12" id="12"/>
          <p:cNvSpPr txBox="true"/>
          <p:nvPr/>
        </p:nvSpPr>
        <p:spPr>
          <a:xfrm rot="-347998">
            <a:off x="-3016955" y="1045368"/>
            <a:ext cx="13775721" cy="118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49"/>
              </a:lnSpc>
            </a:pPr>
            <a:r>
              <a:rPr lang="en-US" sz="12999">
                <a:solidFill>
                  <a:srgbClr val="FFFFFF"/>
                </a:solidFill>
                <a:latin typeface="Have Heart One"/>
                <a:ea typeface="Have Heart One"/>
                <a:cs typeface="Have Heart One"/>
                <a:sym typeface="Have Heart One"/>
              </a:rPr>
              <a:t>Cosa fare ora?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131893" y="-130279"/>
            <a:ext cx="6138653" cy="1376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726"/>
              </a:lnSpc>
            </a:pPr>
            <a:r>
              <a:rPr lang="en-US" b="true" sz="6947">
                <a:solidFill>
                  <a:srgbClr val="066A95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I CRITERI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552944" y="2166995"/>
            <a:ext cx="9735056" cy="56124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46"/>
              </a:lnSpc>
            </a:pPr>
            <a:r>
              <a:rPr lang="en-US" sz="3677" spc="636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1. </a:t>
            </a:r>
            <a:r>
              <a:rPr lang="en-US" sz="3677" spc="636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Ispirazione catecumenale</a:t>
            </a:r>
          </a:p>
          <a:p>
            <a:pPr algn="l">
              <a:lnSpc>
                <a:spcPts val="9046"/>
              </a:lnSpc>
            </a:pPr>
            <a:r>
              <a:rPr lang="en-US" sz="3677" spc="636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2. Centralità dell’ambiente </a:t>
            </a:r>
          </a:p>
          <a:p>
            <a:pPr algn="l">
              <a:lnSpc>
                <a:spcPts val="9194"/>
              </a:lnSpc>
            </a:pPr>
            <a:r>
              <a:rPr lang="en-US" sz="3677" spc="400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3</a:t>
            </a:r>
            <a:r>
              <a:rPr lang="en-US" sz="3677" spc="400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. Coinvolgimento della famiglia</a:t>
            </a:r>
          </a:p>
          <a:p>
            <a:pPr algn="l">
              <a:lnSpc>
                <a:spcPts val="9194"/>
              </a:lnSpc>
            </a:pPr>
            <a:r>
              <a:rPr lang="en-US" sz="3677" spc="327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4</a:t>
            </a:r>
            <a:r>
              <a:rPr lang="en-US" sz="3677" spc="327" b="true">
                <a:solidFill>
                  <a:srgbClr val="010043"/>
                </a:solidFill>
                <a:latin typeface="Nourd Bold"/>
                <a:ea typeface="Nourd Bold"/>
                <a:cs typeface="Nourd Bold"/>
                <a:sym typeface="Nourd Bold"/>
              </a:rPr>
              <a:t>. Centralità dell’esperienza</a:t>
            </a:r>
          </a:p>
          <a:p>
            <a:pPr algn="l" marL="0" indent="0" lvl="0">
              <a:lnSpc>
                <a:spcPts val="9194"/>
              </a:lnSpc>
            </a:pPr>
          </a:p>
        </p:txBody>
      </p:sp>
    </p:spTree>
  </p:cSld>
  <p:clrMapOvr>
    <a:masterClrMapping/>
  </p:clrMapOvr>
  <p:transition spd="fast">
    <p:circle/>
  </p:transition>
</p:sld>
</file>

<file path=ppt/slides/slide18.xml><?xml version="1.0" encoding="utf-8"?>
<p:sld xmlns:p="http://schemas.openxmlformats.org/presentationml/2006/main" xmlns:a="http://schemas.openxmlformats.org/drawingml/2006/main">
  <p:cSld>
    <p:bg>
      <p:bgPr>
        <a:solidFill>
          <a:srgbClr val="FBCC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23313" y="84538"/>
            <a:ext cx="17448852" cy="1193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b="true" sz="6999" spc="-251">
                <a:solidFill>
                  <a:srgbClr val="428CE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 . La catechesi: Ispirazione catecumenale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293851" y="1211665"/>
            <a:ext cx="1267028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66A95"/>
                </a:solidFill>
                <a:latin typeface="Open Sans"/>
                <a:ea typeface="Open Sans"/>
                <a:cs typeface="Open Sans"/>
                <a:sym typeface="Open Sans"/>
              </a:rPr>
              <a:t>(Vale a dire un paradigma </a:t>
            </a:r>
            <a:r>
              <a:rPr lang="en-US" sz="3399" b="true">
                <a:solidFill>
                  <a:srgbClr val="066A9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non scolastico</a:t>
            </a:r>
            <a:r>
              <a:rPr lang="en-US" sz="3399">
                <a:solidFill>
                  <a:srgbClr val="066A95"/>
                </a:solidFill>
                <a:latin typeface="Open Sans"/>
                <a:ea typeface="Open Sans"/>
                <a:cs typeface="Open Sans"/>
                <a:sym typeface="Open Sans"/>
              </a:rPr>
              <a:t>)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70181" y="2468220"/>
            <a:ext cx="17155115" cy="59226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06767" indent="-453384" lvl="1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Contenuti essenziali sul mistero cristiano, salvaguardandone l’integrità</a:t>
            </a:r>
          </a:p>
          <a:p>
            <a:pPr algn="l" marL="906767" indent="-453384" lvl="1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Introduzione progressiva alla vita cristiana, non solo trasmissione teorica</a:t>
            </a:r>
          </a:p>
          <a:p>
            <a:pPr algn="l" marL="906767" indent="-453384" lvl="1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Centralità della Parola di Dio</a:t>
            </a:r>
          </a:p>
          <a:p>
            <a:pPr algn="l" marL="906767" indent="-453384" lvl="1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Far parlare le testimonianze di vita.</a:t>
            </a:r>
          </a:p>
          <a:p>
            <a:pPr algn="l" marL="906767" indent="-453384" lvl="1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Attenzione pedagogica</a:t>
            </a:r>
          </a:p>
          <a:p>
            <a:pPr algn="l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     (catechesi narrativa, esperienziale, attenzione alla comunicazione  </a:t>
            </a:r>
          </a:p>
          <a:p>
            <a:pPr algn="l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     verbale e non verbale, progressività e ciclicità dei contenuti)</a:t>
            </a:r>
          </a:p>
        </p:txBody>
      </p:sp>
    </p:spTree>
  </p:cSld>
  <p:clrMapOvr>
    <a:masterClrMapping/>
  </p:clrMapOvr>
  <p:transition spd="fast">
    <p:circl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107046" y="1582442"/>
            <a:ext cx="5180954" cy="4999113"/>
          </a:xfrm>
          <a:custGeom>
            <a:avLst/>
            <a:gdLst/>
            <a:ahLst/>
            <a:cxnLst/>
            <a:rect r="r" b="b" t="t" l="l"/>
            <a:pathLst>
              <a:path h="4999113" w="5180954">
                <a:moveTo>
                  <a:pt x="0" y="0"/>
                </a:moveTo>
                <a:lnTo>
                  <a:pt x="5180954" y="0"/>
                </a:lnTo>
                <a:lnTo>
                  <a:pt x="5180954" y="4999114"/>
                </a:lnTo>
                <a:lnTo>
                  <a:pt x="0" y="49991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4006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87822" y="2251907"/>
            <a:ext cx="17712357" cy="78005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7240" indent="-388620" lvl="1">
              <a:lnSpc>
                <a:spcPts val="6948"/>
              </a:lnSpc>
              <a:buFont typeface="Arial"/>
              <a:buChar char="•"/>
            </a:pP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La chiave della trasmissione è la </a:t>
            </a:r>
          </a:p>
          <a:p>
            <a:pPr algn="l">
              <a:lnSpc>
                <a:spcPts val="6948"/>
              </a:lnSpc>
            </a:pP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       </a:t>
            </a:r>
            <a:r>
              <a:rPr lang="en-US" sz="3600" b="true">
                <a:solidFill>
                  <a:srgbClr val="00167A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relazione personale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 con i catechisti e la comunità.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 marL="777240" indent="-388620" lvl="1">
              <a:lnSpc>
                <a:spcPts val="6948"/>
              </a:lnSpc>
              <a:buFont typeface="Arial"/>
              <a:buChar char="•"/>
            </a:pP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Conta più 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il </a:t>
            </a:r>
            <a:r>
              <a:rPr lang="en-US" b="true" sz="3600">
                <a:solidFill>
                  <a:srgbClr val="00167A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contesto educativo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 che il programma.</a:t>
            </a:r>
          </a:p>
          <a:p>
            <a:pPr algn="l" marL="777240" indent="-388620" lvl="1">
              <a:lnSpc>
                <a:spcPts val="6948"/>
              </a:lnSpc>
              <a:buFont typeface="Arial"/>
              <a:buChar char="•"/>
            </a:pP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La catechesi è r</a:t>
            </a:r>
            <a:r>
              <a:rPr lang="en-US" b="true" sz="3600">
                <a:solidFill>
                  <a:srgbClr val="00167A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esponsabilità di tutta la parrocchia</a:t>
            </a:r>
          </a:p>
          <a:p>
            <a:pPr algn="l" marL="777240" indent="-388620" lvl="1">
              <a:lnSpc>
                <a:spcPts val="6948"/>
              </a:lnSpc>
              <a:buFont typeface="Arial"/>
              <a:buChar char="•"/>
            </a:pP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Il </a:t>
            </a:r>
            <a:r>
              <a:rPr lang="en-US" b="true" sz="3600">
                <a:solidFill>
                  <a:srgbClr val="00167A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percorso sia ecclesiale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, non isolato.</a:t>
            </a:r>
          </a:p>
          <a:p>
            <a:pPr algn="l" marL="777240" indent="-388620" lvl="1">
              <a:lnSpc>
                <a:spcPts val="6948"/>
              </a:lnSpc>
              <a:buFont typeface="Arial"/>
              <a:buChar char="•"/>
            </a:pPr>
            <a:r>
              <a:rPr lang="en-US" b="true" sz="3600">
                <a:solidFill>
                  <a:srgbClr val="00167A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Valorizzare il territorio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, la ricchezza storico-spirituale di Roma, la collaborazione con la Prefettura e la Diocesi.</a:t>
            </a:r>
          </a:p>
          <a:p>
            <a:pPr algn="l" marL="777240" indent="-388620" lvl="1">
              <a:lnSpc>
                <a:spcPts val="6948"/>
              </a:lnSpc>
              <a:buFont typeface="Arial"/>
              <a:buChar char="•"/>
            </a:pP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Relazione con </a:t>
            </a:r>
            <a:r>
              <a:rPr lang="en-US" b="true" sz="3600">
                <a:solidFill>
                  <a:srgbClr val="00167A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ambienti di vita</a:t>
            </a:r>
            <a:r>
              <a:rPr lang="en-US" sz="3600">
                <a:solidFill>
                  <a:srgbClr val="00167A"/>
                </a:solidFill>
                <a:latin typeface="Open Sans"/>
                <a:ea typeface="Open Sans"/>
                <a:cs typeface="Open Sans"/>
                <a:sym typeface="Open Sans"/>
              </a:rPr>
              <a:t>: scuola, associazioni, centri sportivi e culturali, internet.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04252" y="589734"/>
            <a:ext cx="15679496" cy="11065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78"/>
              </a:lnSpc>
            </a:pPr>
            <a:r>
              <a:rPr lang="en-US" sz="8780" i="true" spc="-175">
                <a:solidFill>
                  <a:srgbClr val="1800AD"/>
                </a:solidFill>
                <a:latin typeface="Cabin Sketch"/>
                <a:ea typeface="Cabin Sketch"/>
                <a:cs typeface="Cabin Sketch"/>
                <a:sym typeface="Cabin Sketch"/>
              </a:rPr>
              <a:t>2</a:t>
            </a:r>
            <a:r>
              <a:rPr lang="en-US" sz="8780" i="true" spc="-175">
                <a:solidFill>
                  <a:srgbClr val="1800AD"/>
                </a:solidFill>
                <a:latin typeface="Cabin Sketch"/>
                <a:ea typeface="Cabin Sketch"/>
                <a:cs typeface="Cabin Sketch"/>
                <a:sym typeface="Cabin Sketch"/>
              </a:rPr>
              <a:t>. CENTRALITÀ DELL’AMBIENTE</a:t>
            </a:r>
          </a:p>
        </p:txBody>
      </p:sp>
    </p:spTree>
  </p:cSld>
  <p:clrMapOvr>
    <a:masterClrMapping/>
  </p:clrMapOvr>
  <p:transition spd="slow">
    <p:cover dir="l"/>
  </p:transition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704103" y="2876907"/>
            <a:ext cx="7800993" cy="7855752"/>
          </a:xfrm>
          <a:custGeom>
            <a:avLst/>
            <a:gdLst/>
            <a:ahLst/>
            <a:cxnLst/>
            <a:rect r="r" b="b" t="t" l="l"/>
            <a:pathLst>
              <a:path h="7855752" w="7800993">
                <a:moveTo>
                  <a:pt x="0" y="0"/>
                </a:moveTo>
                <a:lnTo>
                  <a:pt x="7800993" y="0"/>
                </a:lnTo>
                <a:lnTo>
                  <a:pt x="7800993" y="7855752"/>
                </a:lnTo>
                <a:lnTo>
                  <a:pt x="0" y="78557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30" t="0" r="-105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2443367"/>
            <a:ext cx="9675403" cy="6889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67929" indent="-483965" lvl="1">
              <a:lnSpc>
                <a:spcPts val="6859"/>
              </a:lnSpc>
              <a:buFont typeface="Arial"/>
              <a:buChar char="•"/>
            </a:pPr>
            <a:r>
              <a:rPr lang="en-US" sz="4483" i="true" spc="-98">
                <a:solidFill>
                  <a:srgbClr val="000000"/>
                </a:solidFill>
                <a:latin typeface="Cabin Sketch"/>
                <a:ea typeface="Cabin Sketch"/>
                <a:cs typeface="Cabin Sketch"/>
                <a:sym typeface="Cabin Sketch"/>
              </a:rPr>
              <a:t>Condivisione degli argomenti con i genitori.</a:t>
            </a:r>
          </a:p>
          <a:p>
            <a:pPr algn="l" marL="967929" indent="-483965" lvl="1">
              <a:lnSpc>
                <a:spcPts val="6859"/>
              </a:lnSpc>
              <a:buFont typeface="Arial"/>
              <a:buChar char="•"/>
            </a:pPr>
            <a:r>
              <a:rPr lang="en-US" sz="4483" i="true" spc="-130">
                <a:solidFill>
                  <a:srgbClr val="000000"/>
                </a:solidFill>
                <a:latin typeface="Cabin Sketch"/>
                <a:ea typeface="Cabin Sketch"/>
                <a:cs typeface="Cabin Sketch"/>
                <a:sym typeface="Cabin Sketch"/>
              </a:rPr>
              <a:t>Coinvolgimento dei genitori nelle attività parrocchiali.</a:t>
            </a:r>
          </a:p>
          <a:p>
            <a:pPr algn="l" marL="967929" indent="-483965" lvl="1">
              <a:lnSpc>
                <a:spcPts val="6859"/>
              </a:lnSpc>
              <a:buFont typeface="Arial"/>
              <a:buChar char="•"/>
            </a:pPr>
            <a:r>
              <a:rPr lang="en-US" sz="4483" i="true" spc="-130">
                <a:solidFill>
                  <a:srgbClr val="000000"/>
                </a:solidFill>
                <a:latin typeface="Cabin Sketch"/>
                <a:ea typeface="Cabin Sketch"/>
                <a:cs typeface="Cabin Sketch"/>
                <a:sym typeface="Cabin Sketch"/>
              </a:rPr>
              <a:t>Vivere momenti a casa.</a:t>
            </a:r>
          </a:p>
          <a:p>
            <a:pPr algn="l" marL="967929" indent="-483965" lvl="1">
              <a:lnSpc>
                <a:spcPts val="6859"/>
              </a:lnSpc>
              <a:buFont typeface="Arial"/>
              <a:buChar char="•"/>
            </a:pPr>
            <a:r>
              <a:rPr lang="en-US" sz="4483" i="true" spc="-130">
                <a:solidFill>
                  <a:srgbClr val="000000"/>
                </a:solidFill>
                <a:latin typeface="Cabin Sketch"/>
                <a:ea typeface="Cabin Sketch"/>
                <a:cs typeface="Cabin Sketch"/>
                <a:sym typeface="Cabin Sketch"/>
              </a:rPr>
              <a:t>Non solo destinatario ma soggetto: la corresponsabilità insita nel sacramento del matrimonio.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08394" y="93943"/>
            <a:ext cx="15680553" cy="12960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46"/>
              </a:lnSpc>
            </a:pPr>
            <a:r>
              <a:rPr lang="en-US" sz="7604" b="true">
                <a:solidFill>
                  <a:srgbClr val="F3BF1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</a:t>
            </a:r>
            <a:r>
              <a:rPr lang="en-US" b="true" sz="7604">
                <a:solidFill>
                  <a:srgbClr val="F3BF1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 Coinvolgimento della famiglia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76798" y="1323285"/>
            <a:ext cx="1274374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interlocutore della catechesi sono il </a:t>
            </a:r>
            <a:r>
              <a:rPr lang="en-US" sz="33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bambino e la sua famiglia</a:t>
            </a:r>
          </a:p>
        </p:txBody>
      </p:sp>
    </p:spTree>
  </p:cSld>
  <p:clrMapOvr>
    <a:masterClrMapping/>
  </p:clrMapOvr>
  <p:transition spd="slow">
    <p:cover dir="l"/>
  </p:transition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CC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571962" y="1442184"/>
            <a:ext cx="9144077" cy="8844816"/>
          </a:xfrm>
          <a:custGeom>
            <a:avLst/>
            <a:gdLst/>
            <a:ahLst/>
            <a:cxnLst/>
            <a:rect r="r" b="b" t="t" l="l"/>
            <a:pathLst>
              <a:path h="8844816" w="9144077">
                <a:moveTo>
                  <a:pt x="0" y="0"/>
                </a:moveTo>
                <a:lnTo>
                  <a:pt x="9144076" y="0"/>
                </a:lnTo>
                <a:lnTo>
                  <a:pt x="9144076" y="8844816"/>
                </a:lnTo>
                <a:lnTo>
                  <a:pt x="0" y="88448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83005" y="1772359"/>
            <a:ext cx="16721989" cy="3704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23"/>
              </a:lnSpc>
            </a:pPr>
            <a:r>
              <a:rPr lang="en-US" sz="7316" spc="-146">
                <a:solidFill>
                  <a:srgbClr val="066A95"/>
                </a:solidFill>
                <a:latin typeface="Cabin Sketch"/>
                <a:ea typeface="Cabin Sketch"/>
                <a:cs typeface="Cabin Sketch"/>
                <a:sym typeface="Cabin Sketch"/>
              </a:rPr>
              <a:t>La fede si trasmette facendo vivere l’esperienza, </a:t>
            </a:r>
          </a:p>
          <a:p>
            <a:pPr algn="ctr">
              <a:lnSpc>
                <a:spcPts val="9415"/>
              </a:lnSpc>
            </a:pPr>
            <a:r>
              <a:rPr lang="en-US" sz="6872" spc="-137">
                <a:solidFill>
                  <a:srgbClr val="066A95"/>
                </a:solidFill>
                <a:latin typeface="Cabin Sketch"/>
                <a:ea typeface="Cabin Sketch"/>
                <a:cs typeface="Cabin Sketch"/>
                <a:sym typeface="Cabin Sketch"/>
              </a:rPr>
              <a:t>NON SOLO SPIEGANDO I CONTENUTI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41920" y="301307"/>
            <a:ext cx="17804161" cy="1302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b="true" sz="7599">
                <a:solidFill>
                  <a:srgbClr val="1800AD"/>
                </a:solidFill>
                <a:latin typeface="Cabin Sketch Bold"/>
                <a:ea typeface="Cabin Sketch Bold"/>
                <a:cs typeface="Cabin Sketch Bold"/>
                <a:sym typeface="Cabin Sketch Bold"/>
              </a:rPr>
              <a:t>4</a:t>
            </a:r>
            <a:r>
              <a:rPr lang="en-US" b="true" sz="7599">
                <a:solidFill>
                  <a:srgbClr val="1800AD"/>
                </a:solidFill>
                <a:latin typeface="Cabin Sketch Bold"/>
                <a:ea typeface="Cabin Sketch Bold"/>
                <a:cs typeface="Cabin Sketch Bold"/>
                <a:sym typeface="Cabin Sketch Bold"/>
              </a:rPr>
              <a:t>. CENTRALITÀ DELL’ESPERIENZA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04838" y="6343339"/>
            <a:ext cx="17278324" cy="24599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37"/>
              </a:lnSpc>
            </a:pPr>
            <a:r>
              <a:rPr lang="en-US" b="true" sz="7026">
                <a:solidFill>
                  <a:srgbClr val="1800AD"/>
                </a:solidFill>
                <a:latin typeface="Cabin Sketch Bold"/>
                <a:ea typeface="Cabin Sketch Bold"/>
                <a:cs typeface="Cabin Sketch Bold"/>
                <a:sym typeface="Cabin Sketch Bold"/>
              </a:rPr>
              <a:t>Integrazione con </a:t>
            </a:r>
          </a:p>
          <a:p>
            <a:pPr algn="ctr">
              <a:lnSpc>
                <a:spcPts val="9837"/>
              </a:lnSpc>
            </a:pPr>
            <a:r>
              <a:rPr lang="en-US" b="true" sz="7026">
                <a:solidFill>
                  <a:srgbClr val="1800AD"/>
                </a:solidFill>
                <a:latin typeface="Cabin Sketch Bold"/>
                <a:ea typeface="Cabin Sketch Bold"/>
                <a:cs typeface="Cabin Sketch Bold"/>
                <a:sym typeface="Cabin Sketch Bold"/>
              </a:rPr>
              <a:t>liturgia, carità e vita comunitaria </a:t>
            </a:r>
          </a:p>
        </p:txBody>
      </p:sp>
    </p:spTree>
  </p:cSld>
  <p:clrMapOvr>
    <a:masterClrMapping/>
  </p:clrMapOvr>
  <p:transition spd="fast">
    <p:circle/>
  </p:transition>
</p:sld>
</file>

<file path=ppt/slides/slide22.xml><?xml version="1.0" encoding="utf-8"?>
<p:sld xmlns:p="http://schemas.openxmlformats.org/presentationml/2006/main" xmlns:a="http://schemas.openxmlformats.org/drawingml/2006/main">
  <p:cSld>
    <p:bg>
      <p:bgPr>
        <a:solidFill>
          <a:srgbClr val="FBCC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1324739"/>
            <a:ext cx="7218287" cy="7637522"/>
            <a:chOff x="0" y="0"/>
            <a:chExt cx="9624383" cy="101833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91324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divisi in ambiti proviamo allora a trovare l’obiettivo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97871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0000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slow">
    <p:cover dir="l"/>
  </p:transition>
</p:sld>
</file>

<file path=ppt/slides/slide23.xml><?xml version="1.0" encoding="utf-8"?>
<p:sld xmlns:p="http://schemas.openxmlformats.org/presentationml/2006/main" xmlns:a="http://schemas.openxmlformats.org/drawingml/2006/main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34856" y="2439164"/>
            <a:ext cx="7218287" cy="5408672"/>
            <a:chOff x="0" y="0"/>
            <a:chExt cx="9624383" cy="721156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b="true" sz="1800" spc="126">
                  <a:solidFill>
                    <a:srgbClr val="000000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SETTEMBRE 2026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1500" y="664726"/>
              <a:ext cx="9615155" cy="61606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Infine:</a:t>
              </a:r>
            </a:p>
            <a:p>
              <a:pPr algn="ctr">
                <a:lnSpc>
                  <a:spcPts val="8832"/>
                </a:lnSpc>
              </a:pPr>
              <a:r>
                <a:rPr lang="en-US" sz="9600" i="true" spc="-192">
                  <a:solidFill>
                    <a:srgbClr val="000000"/>
                  </a:solidFill>
                  <a:latin typeface="Cabin Sketch"/>
                  <a:ea typeface="Cabin Sketch"/>
                  <a:cs typeface="Cabin Sketch"/>
                  <a:sym typeface="Cabin Sketch"/>
                </a:rPr>
                <a:t>come costruire il ponte?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9228" y="6815323"/>
              <a:ext cx="9615155" cy="396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 spc="36">
                  <a:solidFill>
                    <a:srgbClr val="0000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Pensare insieme la nostra catechesi</a:t>
              </a:r>
            </a:p>
          </p:txBody>
        </p:sp>
      </p:grpSp>
    </p:spTree>
  </p:cSld>
  <p:clrMapOvr>
    <a:masterClrMapping/>
  </p:clrMapOvr>
  <p:transition spd="slow">
    <p:cover dir="l"/>
  </p:transition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90751" y="-1326707"/>
            <a:ext cx="19324014" cy="3086100"/>
            <a:chOff x="0" y="0"/>
            <a:chExt cx="508945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89452" cy="812800"/>
            </a:xfrm>
            <a:custGeom>
              <a:avLst/>
              <a:gdLst/>
              <a:ahLst/>
              <a:cxnLst/>
              <a:rect r="r" b="b" t="t" l="l"/>
              <a:pathLst>
                <a:path h="812800" w="5089452">
                  <a:moveTo>
                    <a:pt x="0" y="0"/>
                  </a:moveTo>
                  <a:lnTo>
                    <a:pt x="5089452" y="0"/>
                  </a:lnTo>
                  <a:lnTo>
                    <a:pt x="508945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7CAD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89452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86325">
            <a:off x="-21692250" y="-1847789"/>
            <a:ext cx="40996604" cy="6251982"/>
          </a:xfrm>
          <a:custGeom>
            <a:avLst/>
            <a:gdLst/>
            <a:ahLst/>
            <a:cxnLst/>
            <a:rect r="r" b="b" t="t" l="l"/>
            <a:pathLst>
              <a:path h="6251982" w="40996604">
                <a:moveTo>
                  <a:pt x="0" y="0"/>
                </a:moveTo>
                <a:lnTo>
                  <a:pt x="40996604" y="0"/>
                </a:lnTo>
                <a:lnTo>
                  <a:pt x="40996604" y="6251982"/>
                </a:lnTo>
                <a:lnTo>
                  <a:pt x="0" y="62519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52400" y="7585403"/>
            <a:ext cx="20381601" cy="3457950"/>
            <a:chOff x="0" y="0"/>
            <a:chExt cx="5367994" cy="9107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367994" cy="910736"/>
            </a:xfrm>
            <a:custGeom>
              <a:avLst/>
              <a:gdLst/>
              <a:ahLst/>
              <a:cxnLst/>
              <a:rect r="r" b="b" t="t" l="l"/>
              <a:pathLst>
                <a:path h="910736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910736"/>
                  </a:lnTo>
                  <a:lnTo>
                    <a:pt x="0" y="910736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367994" cy="9488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968560" y="6737913"/>
            <a:ext cx="1804339" cy="1657736"/>
          </a:xfrm>
          <a:custGeom>
            <a:avLst/>
            <a:gdLst/>
            <a:ahLst/>
            <a:cxnLst/>
            <a:rect r="r" b="b" t="t" l="l"/>
            <a:pathLst>
              <a:path h="1657736" w="1804339">
                <a:moveTo>
                  <a:pt x="0" y="0"/>
                </a:moveTo>
                <a:lnTo>
                  <a:pt x="1804339" y="0"/>
                </a:lnTo>
                <a:lnTo>
                  <a:pt x="1804339" y="1657736"/>
                </a:lnTo>
                <a:lnTo>
                  <a:pt x="0" y="16577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975717" y="5940546"/>
            <a:ext cx="1630002" cy="3345793"/>
          </a:xfrm>
          <a:custGeom>
            <a:avLst/>
            <a:gdLst/>
            <a:ahLst/>
            <a:cxnLst/>
            <a:rect r="r" b="b" t="t" l="l"/>
            <a:pathLst>
              <a:path h="3345793" w="1630002">
                <a:moveTo>
                  <a:pt x="0" y="0"/>
                </a:moveTo>
                <a:lnTo>
                  <a:pt x="1630001" y="0"/>
                </a:lnTo>
                <a:lnTo>
                  <a:pt x="1630001" y="3345793"/>
                </a:lnTo>
                <a:lnTo>
                  <a:pt x="0" y="3345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110155" y="6113501"/>
            <a:ext cx="1560413" cy="2923490"/>
          </a:xfrm>
          <a:custGeom>
            <a:avLst/>
            <a:gdLst/>
            <a:ahLst/>
            <a:cxnLst/>
            <a:rect r="r" b="b" t="t" l="l"/>
            <a:pathLst>
              <a:path h="2923490" w="1560413">
                <a:moveTo>
                  <a:pt x="0" y="0"/>
                </a:moveTo>
                <a:lnTo>
                  <a:pt x="1560413" y="0"/>
                </a:lnTo>
                <a:lnTo>
                  <a:pt x="1560413" y="2923490"/>
                </a:lnTo>
                <a:lnTo>
                  <a:pt x="0" y="292349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442201" y="5676535"/>
            <a:ext cx="3567768" cy="3354478"/>
          </a:xfrm>
          <a:custGeom>
            <a:avLst/>
            <a:gdLst/>
            <a:ahLst/>
            <a:cxnLst/>
            <a:rect r="r" b="b" t="t" l="l"/>
            <a:pathLst>
              <a:path h="3354478" w="3567768">
                <a:moveTo>
                  <a:pt x="0" y="0"/>
                </a:moveTo>
                <a:lnTo>
                  <a:pt x="3567769" y="0"/>
                </a:lnTo>
                <a:lnTo>
                  <a:pt x="3567769" y="3354478"/>
                </a:lnTo>
                <a:lnTo>
                  <a:pt x="0" y="335447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041989" y="5691975"/>
            <a:ext cx="2275650" cy="3461065"/>
          </a:xfrm>
          <a:custGeom>
            <a:avLst/>
            <a:gdLst/>
            <a:ahLst/>
            <a:cxnLst/>
            <a:rect r="r" b="b" t="t" l="l"/>
            <a:pathLst>
              <a:path h="3461065" w="2275650">
                <a:moveTo>
                  <a:pt x="0" y="0"/>
                </a:moveTo>
                <a:lnTo>
                  <a:pt x="2275651" y="0"/>
                </a:lnTo>
                <a:lnTo>
                  <a:pt x="2275651" y="3461066"/>
                </a:lnTo>
                <a:lnTo>
                  <a:pt x="0" y="34610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402251" y="6148469"/>
            <a:ext cx="1221518" cy="3279242"/>
          </a:xfrm>
          <a:custGeom>
            <a:avLst/>
            <a:gdLst/>
            <a:ahLst/>
            <a:cxnLst/>
            <a:rect r="r" b="b" t="t" l="l"/>
            <a:pathLst>
              <a:path h="3279242" w="1221518">
                <a:moveTo>
                  <a:pt x="0" y="0"/>
                </a:moveTo>
                <a:lnTo>
                  <a:pt x="1221517" y="0"/>
                </a:lnTo>
                <a:lnTo>
                  <a:pt x="1221517" y="3279242"/>
                </a:lnTo>
                <a:lnTo>
                  <a:pt x="0" y="327924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149902" y="704850"/>
            <a:ext cx="14425522" cy="1375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41"/>
              </a:lnSpc>
            </a:pP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COSTRUIAMO IL</a:t>
            </a: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 PONTE INSIEME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5857196" y="5575450"/>
            <a:ext cx="2017510" cy="4304021"/>
          </a:xfrm>
          <a:custGeom>
            <a:avLst/>
            <a:gdLst/>
            <a:ahLst/>
            <a:cxnLst/>
            <a:rect r="r" b="b" t="t" l="l"/>
            <a:pathLst>
              <a:path h="4304021" w="2017510">
                <a:moveTo>
                  <a:pt x="0" y="0"/>
                </a:moveTo>
                <a:lnTo>
                  <a:pt x="2017510" y="0"/>
                </a:lnTo>
                <a:lnTo>
                  <a:pt x="2017510" y="4304020"/>
                </a:lnTo>
                <a:lnTo>
                  <a:pt x="0" y="430402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cover dir="l"/>
  </p:transition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495978" y="0"/>
            <a:ext cx="9792022" cy="8718068"/>
          </a:xfrm>
          <a:custGeom>
            <a:avLst/>
            <a:gdLst/>
            <a:ahLst/>
            <a:cxnLst/>
            <a:rect r="r" b="b" t="t" l="l"/>
            <a:pathLst>
              <a:path h="8718068" w="9792022">
                <a:moveTo>
                  <a:pt x="0" y="0"/>
                </a:moveTo>
                <a:lnTo>
                  <a:pt x="9792022" y="0"/>
                </a:lnTo>
                <a:lnTo>
                  <a:pt x="9792022" y="8718068"/>
                </a:lnTo>
                <a:lnTo>
                  <a:pt x="0" y="871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391" t="-6352" r="-40276" b="-8673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52400" y="7957253"/>
            <a:ext cx="20381601" cy="3086100"/>
            <a:chOff x="0" y="0"/>
            <a:chExt cx="5367994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367994" cy="812800"/>
            </a:xfrm>
            <a:custGeom>
              <a:avLst/>
              <a:gdLst/>
              <a:ahLst/>
              <a:cxnLst/>
              <a:rect r="r" b="b" t="t" l="l"/>
              <a:pathLst>
                <a:path h="812800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5367994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-1873513" y="-434178"/>
            <a:ext cx="5804426" cy="11155356"/>
            <a:chOff x="0" y="0"/>
            <a:chExt cx="1528738" cy="29380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28738" cy="2938036"/>
            </a:xfrm>
            <a:custGeom>
              <a:avLst/>
              <a:gdLst/>
              <a:ahLst/>
              <a:cxnLst/>
              <a:rect r="r" b="b" t="t" l="l"/>
              <a:pathLst>
                <a:path h="2938036" w="1528738">
                  <a:moveTo>
                    <a:pt x="0" y="0"/>
                  </a:moveTo>
                  <a:lnTo>
                    <a:pt x="1528738" y="0"/>
                  </a:lnTo>
                  <a:lnTo>
                    <a:pt x="1528738" y="2938036"/>
                  </a:lnTo>
                  <a:lnTo>
                    <a:pt x="0" y="2938036"/>
                  </a:lnTo>
                  <a:close/>
                </a:path>
              </a:pathLst>
            </a:custGeom>
            <a:solidFill>
              <a:srgbClr val="F3BF12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528738" cy="2976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502175">
            <a:off x="-7208668" y="-3071438"/>
            <a:ext cx="21356088" cy="16978090"/>
          </a:xfrm>
          <a:custGeom>
            <a:avLst/>
            <a:gdLst/>
            <a:ahLst/>
            <a:cxnLst/>
            <a:rect r="r" b="b" t="t" l="l"/>
            <a:pathLst>
              <a:path h="16978090" w="21356088">
                <a:moveTo>
                  <a:pt x="0" y="0"/>
                </a:moveTo>
                <a:lnTo>
                  <a:pt x="21356088" y="0"/>
                </a:lnTo>
                <a:lnTo>
                  <a:pt x="21356088" y="16978090"/>
                </a:lnTo>
                <a:lnTo>
                  <a:pt x="0" y="16978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882379" y="8166011"/>
            <a:ext cx="5323857" cy="2668583"/>
          </a:xfrm>
          <a:custGeom>
            <a:avLst/>
            <a:gdLst/>
            <a:ahLst/>
            <a:cxnLst/>
            <a:rect r="r" b="b" t="t" l="l"/>
            <a:pathLst>
              <a:path h="2668583" w="5323857">
                <a:moveTo>
                  <a:pt x="0" y="0"/>
                </a:moveTo>
                <a:lnTo>
                  <a:pt x="5323857" y="0"/>
                </a:lnTo>
                <a:lnTo>
                  <a:pt x="5323857" y="2668583"/>
                </a:lnTo>
                <a:lnTo>
                  <a:pt x="0" y="26685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75283" y="4831161"/>
            <a:ext cx="8405306" cy="2888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39"/>
              </a:lnSpc>
            </a:pPr>
            <a:r>
              <a:rPr lang="en-US" sz="3892">
                <a:solidFill>
                  <a:srgbClr val="FFFFFF"/>
                </a:solidFill>
                <a:latin typeface="Nourd"/>
                <a:ea typeface="Nourd"/>
                <a:cs typeface="Nourd"/>
                <a:sym typeface="Nourd"/>
              </a:rPr>
              <a:t>Per costruire l’itinerario che ci porta a raggiungere il nostro obiettivo, vanno chiariti innanzitutto tre elementi, per poi scendere a livello più operativo.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183533" y="8379176"/>
            <a:ext cx="6702888" cy="1520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620"/>
              </a:lnSpc>
            </a:pPr>
            <a:r>
              <a:rPr lang="en-US" b="true" sz="7586">
                <a:solidFill>
                  <a:srgbClr val="F3BF12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IL PONTE</a:t>
            </a:r>
          </a:p>
        </p:txBody>
      </p:sp>
      <p:sp>
        <p:nvSpPr>
          <p:cNvPr name="TextBox 13" id="13"/>
          <p:cNvSpPr txBox="true"/>
          <p:nvPr/>
        </p:nvSpPr>
        <p:spPr>
          <a:xfrm rot="-347998">
            <a:off x="-2495095" y="925244"/>
            <a:ext cx="13775721" cy="3016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999"/>
              </a:lnSpc>
            </a:pPr>
            <a:r>
              <a:rPr lang="en-US" sz="12999">
                <a:solidFill>
                  <a:srgbClr val="FFFFFF"/>
                </a:solidFill>
                <a:latin typeface="Have Heart One"/>
                <a:ea typeface="Have Heart One"/>
                <a:cs typeface="Have Heart One"/>
                <a:sym typeface="Have Heart One"/>
              </a:rPr>
              <a:t>Cosa dobbiamo</a:t>
            </a:r>
          </a:p>
          <a:p>
            <a:pPr algn="ctr">
              <a:lnSpc>
                <a:spcPts val="7149"/>
              </a:lnSpc>
            </a:pPr>
            <a:r>
              <a:rPr lang="en-US" sz="12999">
                <a:solidFill>
                  <a:srgbClr val="FFFFFF"/>
                </a:solidFill>
                <a:latin typeface="Have Heart One"/>
                <a:ea typeface="Have Heart One"/>
                <a:cs typeface="Have Heart One"/>
                <a:sym typeface="Have Heart One"/>
              </a:rPr>
              <a:t>chiarire?</a:t>
            </a:r>
          </a:p>
        </p:txBody>
      </p:sp>
    </p:spTree>
  </p:cSld>
  <p:clrMapOvr>
    <a:masterClrMapping/>
  </p:clrMapOvr>
  <p:transition spd="slow">
    <p:cover dir="l"/>
  </p:transition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90751" y="-1326707"/>
            <a:ext cx="19324014" cy="3086100"/>
            <a:chOff x="0" y="0"/>
            <a:chExt cx="508945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89452" cy="812800"/>
            </a:xfrm>
            <a:custGeom>
              <a:avLst/>
              <a:gdLst/>
              <a:ahLst/>
              <a:cxnLst/>
              <a:rect r="r" b="b" t="t" l="l"/>
              <a:pathLst>
                <a:path h="812800" w="5089452">
                  <a:moveTo>
                    <a:pt x="0" y="0"/>
                  </a:moveTo>
                  <a:lnTo>
                    <a:pt x="5089452" y="0"/>
                  </a:lnTo>
                  <a:lnTo>
                    <a:pt x="508945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7CAD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89452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86325">
            <a:off x="-21692250" y="-1847789"/>
            <a:ext cx="40996604" cy="6251982"/>
          </a:xfrm>
          <a:custGeom>
            <a:avLst/>
            <a:gdLst/>
            <a:ahLst/>
            <a:cxnLst/>
            <a:rect r="r" b="b" t="t" l="l"/>
            <a:pathLst>
              <a:path h="6251982" w="40996604">
                <a:moveTo>
                  <a:pt x="0" y="0"/>
                </a:moveTo>
                <a:lnTo>
                  <a:pt x="40996604" y="0"/>
                </a:lnTo>
                <a:lnTo>
                  <a:pt x="40996604" y="6251982"/>
                </a:lnTo>
                <a:lnTo>
                  <a:pt x="0" y="62519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52400" y="7585403"/>
            <a:ext cx="20381601" cy="3457950"/>
            <a:chOff x="0" y="0"/>
            <a:chExt cx="5367994" cy="9107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367994" cy="910736"/>
            </a:xfrm>
            <a:custGeom>
              <a:avLst/>
              <a:gdLst/>
              <a:ahLst/>
              <a:cxnLst/>
              <a:rect r="r" b="b" t="t" l="l"/>
              <a:pathLst>
                <a:path h="910736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910736"/>
                  </a:lnTo>
                  <a:lnTo>
                    <a:pt x="0" y="910736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367994" cy="9488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550076" y="4962525"/>
            <a:ext cx="3404404" cy="3404404"/>
          </a:xfrm>
          <a:custGeom>
            <a:avLst/>
            <a:gdLst/>
            <a:ahLst/>
            <a:cxnLst/>
            <a:rect r="r" b="b" t="t" l="l"/>
            <a:pathLst>
              <a:path h="3404404" w="3404404">
                <a:moveTo>
                  <a:pt x="0" y="0"/>
                </a:moveTo>
                <a:lnTo>
                  <a:pt x="3404403" y="0"/>
                </a:lnTo>
                <a:lnTo>
                  <a:pt x="3404403" y="3404404"/>
                </a:lnTo>
                <a:lnTo>
                  <a:pt x="0" y="34044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269054" y="4962525"/>
            <a:ext cx="3404404" cy="3404404"/>
          </a:xfrm>
          <a:custGeom>
            <a:avLst/>
            <a:gdLst/>
            <a:ahLst/>
            <a:cxnLst/>
            <a:rect r="r" b="b" t="t" l="l"/>
            <a:pathLst>
              <a:path h="3404404" w="3404404">
                <a:moveTo>
                  <a:pt x="0" y="0"/>
                </a:moveTo>
                <a:lnTo>
                  <a:pt x="3404404" y="0"/>
                </a:lnTo>
                <a:lnTo>
                  <a:pt x="3404404" y="3404404"/>
                </a:lnTo>
                <a:lnTo>
                  <a:pt x="0" y="34044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988857" y="4962525"/>
            <a:ext cx="3404404" cy="3404404"/>
          </a:xfrm>
          <a:custGeom>
            <a:avLst/>
            <a:gdLst/>
            <a:ahLst/>
            <a:cxnLst/>
            <a:rect r="r" b="b" t="t" l="l"/>
            <a:pathLst>
              <a:path h="3404404" w="3404404">
                <a:moveTo>
                  <a:pt x="0" y="0"/>
                </a:moveTo>
                <a:lnTo>
                  <a:pt x="3404404" y="0"/>
                </a:lnTo>
                <a:lnTo>
                  <a:pt x="3404404" y="3404404"/>
                </a:lnTo>
                <a:lnTo>
                  <a:pt x="0" y="34044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392958" y="704850"/>
            <a:ext cx="14425522" cy="1375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41"/>
              </a:lnSpc>
            </a:pP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COSTRUIAMO IL</a:t>
            </a: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 PONTE INSIEME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5094" y="7347175"/>
            <a:ext cx="6154366" cy="290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1"/>
              </a:lnSpc>
            </a:pPr>
          </a:p>
          <a:p>
            <a:pPr algn="ctr">
              <a:lnSpc>
                <a:spcPts val="11814"/>
              </a:lnSpc>
            </a:pPr>
            <a:r>
              <a:rPr lang="en-US" sz="13126" b="true">
                <a:solidFill>
                  <a:srgbClr val="3BB371"/>
                </a:solidFill>
                <a:latin typeface="Placard Next Compressed Bold"/>
                <a:ea typeface="Placard Next Compressed Bold"/>
                <a:cs typeface="Placard Next Compressed Bold"/>
                <a:sym typeface="Placard Next Compressed Bold"/>
              </a:rPr>
              <a:t>1 </a:t>
            </a:r>
            <a:r>
              <a:rPr lang="en-US" sz="13126">
                <a:solidFill>
                  <a:srgbClr val="428CE2"/>
                </a:solidFill>
                <a:latin typeface="Placard Next Compressed"/>
                <a:ea typeface="Placard Next Compressed"/>
                <a:cs typeface="Placard Next Compressed"/>
                <a:sym typeface="Placard Next Compressed"/>
              </a:rPr>
              <a:t>Protagonisti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894485" y="7347175"/>
            <a:ext cx="6154366" cy="290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1"/>
              </a:lnSpc>
            </a:pPr>
          </a:p>
          <a:p>
            <a:pPr algn="ctr">
              <a:lnSpc>
                <a:spcPts val="11814"/>
              </a:lnSpc>
            </a:pPr>
            <a:r>
              <a:rPr lang="en-US" sz="13126" b="true">
                <a:solidFill>
                  <a:srgbClr val="3BB371"/>
                </a:solidFill>
                <a:latin typeface="Placard Next Compressed Bold"/>
                <a:ea typeface="Placard Next Compressed Bold"/>
                <a:cs typeface="Placard Next Compressed Bold"/>
                <a:sym typeface="Placard Next Compressed Bold"/>
              </a:rPr>
              <a:t>2 </a:t>
            </a:r>
            <a:r>
              <a:rPr lang="en-US" sz="13126">
                <a:solidFill>
                  <a:srgbClr val="428CE2"/>
                </a:solidFill>
                <a:latin typeface="Placard Next Compressed"/>
                <a:ea typeface="Placard Next Compressed"/>
                <a:cs typeface="Placard Next Compressed"/>
                <a:sym typeface="Placard Next Compressed"/>
              </a:rPr>
              <a:t>Tappe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613876" y="7558176"/>
            <a:ext cx="6154366" cy="2551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1"/>
              </a:lnSpc>
            </a:pPr>
          </a:p>
          <a:p>
            <a:pPr algn="ctr">
              <a:lnSpc>
                <a:spcPts val="9384"/>
              </a:lnSpc>
            </a:pPr>
            <a:r>
              <a:rPr lang="en-US" sz="10427" b="true">
                <a:solidFill>
                  <a:srgbClr val="3BB371"/>
                </a:solidFill>
                <a:latin typeface="Placard Next Compressed Bold"/>
                <a:ea typeface="Placard Next Compressed Bold"/>
                <a:cs typeface="Placard Next Compressed Bold"/>
                <a:sym typeface="Placard Next Compressed Bold"/>
              </a:rPr>
              <a:t>3 </a:t>
            </a:r>
            <a:r>
              <a:rPr lang="en-US" sz="10427">
                <a:solidFill>
                  <a:srgbClr val="428CE2"/>
                </a:solidFill>
                <a:latin typeface="Placard Next Compressed"/>
                <a:ea typeface="Placard Next Compressed"/>
                <a:cs typeface="Placard Next Compressed"/>
                <a:sym typeface="Placard Next Compressed"/>
              </a:rPr>
              <a:t>Contenuti&amp;Esperienze</a:t>
            </a:r>
          </a:p>
        </p:txBody>
      </p:sp>
    </p:spTree>
  </p:cSld>
  <p:clrMapOvr>
    <a:masterClrMapping/>
  </p:clrMapOvr>
  <p:transition spd="fast">
    <p:circle/>
  </p:transition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90751" y="-1326707"/>
            <a:ext cx="19324014" cy="3086100"/>
            <a:chOff x="0" y="0"/>
            <a:chExt cx="508945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89452" cy="812800"/>
            </a:xfrm>
            <a:custGeom>
              <a:avLst/>
              <a:gdLst/>
              <a:ahLst/>
              <a:cxnLst/>
              <a:rect r="r" b="b" t="t" l="l"/>
              <a:pathLst>
                <a:path h="812800" w="5089452">
                  <a:moveTo>
                    <a:pt x="0" y="0"/>
                  </a:moveTo>
                  <a:lnTo>
                    <a:pt x="5089452" y="0"/>
                  </a:lnTo>
                  <a:lnTo>
                    <a:pt x="508945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7CAD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89452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86325">
            <a:off x="-21692078" y="-1861457"/>
            <a:ext cx="39907881" cy="6251982"/>
          </a:xfrm>
          <a:custGeom>
            <a:avLst/>
            <a:gdLst/>
            <a:ahLst/>
            <a:cxnLst/>
            <a:rect r="r" b="b" t="t" l="l"/>
            <a:pathLst>
              <a:path h="6251982" w="39907881">
                <a:moveTo>
                  <a:pt x="0" y="0"/>
                </a:moveTo>
                <a:lnTo>
                  <a:pt x="39907880" y="0"/>
                </a:lnTo>
                <a:lnTo>
                  <a:pt x="39907880" y="6251982"/>
                </a:lnTo>
                <a:lnTo>
                  <a:pt x="0" y="62519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-2728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52400" y="7585403"/>
            <a:ext cx="20381601" cy="3457950"/>
            <a:chOff x="0" y="0"/>
            <a:chExt cx="5367994" cy="9107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367994" cy="910736"/>
            </a:xfrm>
            <a:custGeom>
              <a:avLst/>
              <a:gdLst/>
              <a:ahLst/>
              <a:cxnLst/>
              <a:rect r="r" b="b" t="t" l="l"/>
              <a:pathLst>
                <a:path h="910736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910736"/>
                  </a:lnTo>
                  <a:lnTo>
                    <a:pt x="0" y="910736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367994" cy="9488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70302" y="2360167"/>
            <a:ext cx="5566666" cy="5566666"/>
          </a:xfrm>
          <a:custGeom>
            <a:avLst/>
            <a:gdLst/>
            <a:ahLst/>
            <a:cxnLst/>
            <a:rect r="r" b="b" t="t" l="l"/>
            <a:pathLst>
              <a:path h="5566666" w="5566666">
                <a:moveTo>
                  <a:pt x="0" y="0"/>
                </a:moveTo>
                <a:lnTo>
                  <a:pt x="5566666" y="0"/>
                </a:lnTo>
                <a:lnTo>
                  <a:pt x="5566666" y="5566666"/>
                </a:lnTo>
                <a:lnTo>
                  <a:pt x="0" y="55666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392958" y="704850"/>
            <a:ext cx="14425522" cy="1375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41"/>
              </a:lnSpc>
            </a:pP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COSTRUIAMO IL</a:t>
            </a: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 PONTE INSIEME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-690751" y="7017680"/>
            <a:ext cx="8288771" cy="290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1"/>
              </a:lnSpc>
            </a:pPr>
          </a:p>
          <a:p>
            <a:pPr algn="ctr">
              <a:lnSpc>
                <a:spcPts val="11814"/>
              </a:lnSpc>
            </a:pPr>
            <a:r>
              <a:rPr lang="en-US" sz="13126" b="true">
                <a:solidFill>
                  <a:srgbClr val="3BB371"/>
                </a:solidFill>
                <a:latin typeface="Placard Next Compressed Bold"/>
                <a:ea typeface="Placard Next Compressed Bold"/>
                <a:cs typeface="Placard Next Compressed Bold"/>
                <a:sym typeface="Placard Next Compressed Bold"/>
              </a:rPr>
              <a:t>1 </a:t>
            </a:r>
            <a:r>
              <a:rPr lang="en-US" sz="13126">
                <a:solidFill>
                  <a:srgbClr val="428CE2"/>
                </a:solidFill>
                <a:latin typeface="Placard Next Compressed"/>
                <a:ea typeface="Placard Next Compressed"/>
                <a:cs typeface="Placard Next Compressed"/>
                <a:sym typeface="Placard Next Compressed"/>
              </a:rPr>
              <a:t>Protagonisti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7198472" y="5576454"/>
            <a:ext cx="11089528" cy="2832947"/>
            <a:chOff x="0" y="0"/>
            <a:chExt cx="2920699" cy="74612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920699" cy="746126"/>
            </a:xfrm>
            <a:custGeom>
              <a:avLst/>
              <a:gdLst/>
              <a:ahLst/>
              <a:cxnLst/>
              <a:rect r="r" b="b" t="t" l="l"/>
              <a:pathLst>
                <a:path h="746126" w="2920699">
                  <a:moveTo>
                    <a:pt x="0" y="0"/>
                  </a:moveTo>
                  <a:lnTo>
                    <a:pt x="2920699" y="0"/>
                  </a:lnTo>
                  <a:lnTo>
                    <a:pt x="2920699" y="746126"/>
                  </a:lnTo>
                  <a:lnTo>
                    <a:pt x="0" y="746126"/>
                  </a:lnTo>
                  <a:close/>
                </a:path>
              </a:pathLst>
            </a:custGeom>
            <a:solidFill>
              <a:srgbClr val="FDF6EC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95250"/>
              <a:ext cx="2920699" cy="8413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 marL="0" indent="0" lvl="0">
                <a:lnSpc>
                  <a:spcPts val="6884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7598021" y="6211571"/>
            <a:ext cx="10761759" cy="1477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68"/>
              </a:lnSpc>
            </a:pPr>
            <a:r>
              <a:rPr lang="en-US" sz="3792" spc="155" b="true">
                <a:solidFill>
                  <a:srgbClr val="066A95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In che modo sono protagonisti?</a:t>
            </a:r>
          </a:p>
          <a:p>
            <a:pPr algn="l">
              <a:lnSpc>
                <a:spcPts val="3868"/>
              </a:lnSpc>
            </a:pPr>
            <a:r>
              <a:rPr lang="en-US" sz="3792" spc="155">
                <a:solidFill>
                  <a:srgbClr val="066A95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come sono coinvolti, come emergono le loro risorse, in cosa sono resi consapevoli?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588742" y="3499894"/>
            <a:ext cx="9008056" cy="3007731"/>
            <a:chOff x="0" y="0"/>
            <a:chExt cx="12010741" cy="4010308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12010741" cy="3168549"/>
              <a:chOff x="0" y="0"/>
              <a:chExt cx="2372492" cy="625886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2372492" cy="625886"/>
              </a:xfrm>
              <a:custGeom>
                <a:avLst/>
                <a:gdLst/>
                <a:ahLst/>
                <a:cxnLst/>
                <a:rect r="r" b="b" t="t" l="l"/>
                <a:pathLst>
                  <a:path h="625886" w="2372492">
                    <a:moveTo>
                      <a:pt x="0" y="0"/>
                    </a:moveTo>
                    <a:lnTo>
                      <a:pt x="2372492" y="0"/>
                    </a:lnTo>
                    <a:lnTo>
                      <a:pt x="2372492" y="625886"/>
                    </a:lnTo>
                    <a:lnTo>
                      <a:pt x="0" y="625886"/>
                    </a:lnTo>
                    <a:close/>
                  </a:path>
                </a:pathLst>
              </a:custGeom>
              <a:solidFill>
                <a:srgbClr val="FBCC1A">
                  <a:alpha val="8862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38100"/>
                <a:ext cx="2372492" cy="663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154465" y="185214"/>
              <a:ext cx="11581592" cy="382509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27"/>
                </a:lnSpc>
              </a:pPr>
              <a:r>
                <a:rPr lang="en-US" sz="3948" spc="229" b="true">
                  <a:solidFill>
                    <a:srgbClr val="B77436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Chi sono i  protagonisti del nostro progetto?</a:t>
              </a:r>
              <a:r>
                <a:rPr lang="en-US" sz="3948" spc="229">
                  <a:solidFill>
                    <a:srgbClr val="652700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 </a:t>
              </a:r>
            </a:p>
            <a:p>
              <a:pPr algn="l">
                <a:lnSpc>
                  <a:spcPts val="3619"/>
                </a:lnSpc>
              </a:pPr>
              <a:r>
                <a:rPr lang="en-US" sz="3548" spc="205">
                  <a:solidFill>
                    <a:srgbClr val="3E96C9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catechisti, sacerdoti, famiglie, ragazzi, altri membri della comunità, ecc.</a:t>
              </a:r>
            </a:p>
            <a:p>
              <a:pPr algn="l">
                <a:lnSpc>
                  <a:spcPts val="3395"/>
                </a:lnSpc>
              </a:pPr>
            </a:p>
            <a:p>
              <a:pPr algn="l">
                <a:lnSpc>
                  <a:spcPts val="3395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6588742" y="7926833"/>
            <a:ext cx="9767946" cy="2607893"/>
            <a:chOff x="0" y="0"/>
            <a:chExt cx="13023928" cy="3477190"/>
          </a:xfrm>
        </p:grpSpPr>
        <p:grpSp>
          <p:nvGrpSpPr>
            <p:cNvPr name="Group 22" id="22"/>
            <p:cNvGrpSpPr/>
            <p:nvPr/>
          </p:nvGrpSpPr>
          <p:grpSpPr>
            <a:xfrm rot="0">
              <a:off x="0" y="0"/>
              <a:ext cx="13023928" cy="3210185"/>
              <a:chOff x="0" y="0"/>
              <a:chExt cx="2854902" cy="703686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2854902" cy="703687"/>
              </a:xfrm>
              <a:custGeom>
                <a:avLst/>
                <a:gdLst/>
                <a:ahLst/>
                <a:cxnLst/>
                <a:rect r="r" b="b" t="t" l="l"/>
                <a:pathLst>
                  <a:path h="703687" w="2854902">
                    <a:moveTo>
                      <a:pt x="0" y="0"/>
                    </a:moveTo>
                    <a:lnTo>
                      <a:pt x="2854902" y="0"/>
                    </a:lnTo>
                    <a:lnTo>
                      <a:pt x="2854902" y="703687"/>
                    </a:lnTo>
                    <a:lnTo>
                      <a:pt x="0" y="703687"/>
                    </a:lnTo>
                    <a:close/>
                  </a:path>
                </a:pathLst>
              </a:custGeom>
              <a:solidFill>
                <a:srgbClr val="97CADC">
                  <a:alpha val="73725"/>
                </a:srgbClr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38100"/>
                <a:ext cx="2854902" cy="7417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5" id="25"/>
            <p:cNvSpPr txBox="true"/>
            <p:nvPr/>
          </p:nvSpPr>
          <p:spPr>
            <a:xfrm rot="0">
              <a:off x="423025" y="322500"/>
              <a:ext cx="11924420" cy="315469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676"/>
                </a:lnSpc>
              </a:pPr>
              <a:r>
                <a:rPr lang="en-US" sz="3604" b="true">
                  <a:solidFill>
                    <a:srgbClr val="3BB371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Che bisogni hanno i nostri protagonisti? </a:t>
              </a:r>
            </a:p>
            <a:p>
              <a:pPr algn="l">
                <a:lnSpc>
                  <a:spcPts val="3676"/>
                </a:lnSpc>
              </a:pPr>
              <a:r>
                <a:rPr lang="en-US" sz="3604">
                  <a:solidFill>
                    <a:srgbClr val="4A786D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Sono i loro bisogni in generale, ma anche quelli propri della proposta che vivranno insieme</a:t>
              </a:r>
            </a:p>
            <a:p>
              <a:pPr algn="l">
                <a:lnSpc>
                  <a:spcPts val="3676"/>
                </a:lnSpc>
                <a:spcBef>
                  <a:spcPct val="0"/>
                </a:spcBef>
              </a:pPr>
              <a:r>
                <a:rPr lang="en-US" sz="3604">
                  <a:solidFill>
                    <a:srgbClr val="FDDE5E"/>
                  </a:solidFill>
                  <a:latin typeface="Glacial Indifference"/>
                  <a:ea typeface="Glacial Indifference"/>
                  <a:cs typeface="Glacial Indifference"/>
                  <a:sym typeface="Glacial Indifference"/>
                </a:rPr>
                <a:t> </a:t>
              </a:r>
            </a:p>
          </p:txBody>
        </p:sp>
      </p:grp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90751" y="-1326707"/>
            <a:ext cx="19324014" cy="3086100"/>
            <a:chOff x="0" y="0"/>
            <a:chExt cx="508945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89452" cy="812800"/>
            </a:xfrm>
            <a:custGeom>
              <a:avLst/>
              <a:gdLst/>
              <a:ahLst/>
              <a:cxnLst/>
              <a:rect r="r" b="b" t="t" l="l"/>
              <a:pathLst>
                <a:path h="812800" w="5089452">
                  <a:moveTo>
                    <a:pt x="0" y="0"/>
                  </a:moveTo>
                  <a:lnTo>
                    <a:pt x="5089452" y="0"/>
                  </a:lnTo>
                  <a:lnTo>
                    <a:pt x="508945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7CAD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89452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86325">
            <a:off x="-21692250" y="-1847789"/>
            <a:ext cx="40996604" cy="6251982"/>
          </a:xfrm>
          <a:custGeom>
            <a:avLst/>
            <a:gdLst/>
            <a:ahLst/>
            <a:cxnLst/>
            <a:rect r="r" b="b" t="t" l="l"/>
            <a:pathLst>
              <a:path h="6251982" w="40996604">
                <a:moveTo>
                  <a:pt x="0" y="0"/>
                </a:moveTo>
                <a:lnTo>
                  <a:pt x="40996604" y="0"/>
                </a:lnTo>
                <a:lnTo>
                  <a:pt x="40996604" y="6251982"/>
                </a:lnTo>
                <a:lnTo>
                  <a:pt x="0" y="62519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42875" y="7585403"/>
            <a:ext cx="20381601" cy="3457950"/>
            <a:chOff x="0" y="0"/>
            <a:chExt cx="5367994" cy="9107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367994" cy="910736"/>
            </a:xfrm>
            <a:custGeom>
              <a:avLst/>
              <a:gdLst/>
              <a:ahLst/>
              <a:cxnLst/>
              <a:rect r="r" b="b" t="t" l="l"/>
              <a:pathLst>
                <a:path h="910736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910736"/>
                  </a:lnTo>
                  <a:lnTo>
                    <a:pt x="0" y="910736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381000"/>
              <a:ext cx="5367994" cy="5297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1814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335022" y="2309806"/>
            <a:ext cx="6244950" cy="5783329"/>
          </a:xfrm>
          <a:custGeom>
            <a:avLst/>
            <a:gdLst/>
            <a:ahLst/>
            <a:cxnLst/>
            <a:rect r="r" b="b" t="t" l="l"/>
            <a:pathLst>
              <a:path h="5783329" w="6244950">
                <a:moveTo>
                  <a:pt x="0" y="0"/>
                </a:moveTo>
                <a:lnTo>
                  <a:pt x="6244950" y="0"/>
                </a:lnTo>
                <a:lnTo>
                  <a:pt x="6244950" y="5783330"/>
                </a:lnTo>
                <a:lnTo>
                  <a:pt x="0" y="57833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973" r="-6407" b="-5926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392958" y="704850"/>
            <a:ext cx="14425522" cy="1375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41"/>
              </a:lnSpc>
            </a:pP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COSTRUIAMO IL</a:t>
            </a: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 PONTE INSIEME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-2531421" y="7060622"/>
            <a:ext cx="8743645" cy="2906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1"/>
              </a:lnSpc>
            </a:pPr>
          </a:p>
          <a:p>
            <a:pPr algn="ctr">
              <a:lnSpc>
                <a:spcPts val="11814"/>
              </a:lnSpc>
            </a:pPr>
            <a:r>
              <a:rPr lang="en-US" sz="13126" b="true">
                <a:solidFill>
                  <a:srgbClr val="3BB371"/>
                </a:solidFill>
                <a:latin typeface="Placard Next Compressed Bold"/>
                <a:ea typeface="Placard Next Compressed Bold"/>
                <a:cs typeface="Placard Next Compressed Bold"/>
                <a:sym typeface="Placard Next Compressed Bold"/>
              </a:rPr>
              <a:t>2 </a:t>
            </a:r>
            <a:r>
              <a:rPr lang="en-US" sz="13126">
                <a:solidFill>
                  <a:srgbClr val="428CE2"/>
                </a:solidFill>
                <a:latin typeface="Placard Next Compressed"/>
                <a:ea typeface="Placard Next Compressed"/>
                <a:cs typeface="Placard Next Compressed"/>
                <a:sym typeface="Placard Next Compressed"/>
              </a:rPr>
              <a:t>Tappe : 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7546252" y="4917888"/>
            <a:ext cx="8575444" cy="4458207"/>
            <a:chOff x="0" y="0"/>
            <a:chExt cx="11433926" cy="5944276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-66675"/>
              <a:ext cx="11433926" cy="2386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813"/>
                </a:lnSpc>
              </a:pPr>
              <a:r>
                <a:rPr lang="en-US" sz="3438">
                  <a:solidFill>
                    <a:srgbClr val="010043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DI DIVERSO TIPO ...</a:t>
              </a:r>
            </a:p>
            <a:p>
              <a:pPr algn="l">
                <a:lnSpc>
                  <a:spcPts val="4813"/>
                </a:lnSpc>
                <a:spcBef>
                  <a:spcPct val="0"/>
                </a:spcBef>
              </a:pPr>
              <a:r>
                <a:rPr lang="en-US" sz="3438">
                  <a:solidFill>
                    <a:srgbClr val="010043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liturgiche, esistenziali, esperienziali, contenutistiche, relazionali.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0" y="2745523"/>
              <a:ext cx="11433926" cy="31987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813"/>
                </a:lnSpc>
              </a:pPr>
              <a:r>
                <a:rPr lang="en-US" sz="3438">
                  <a:solidFill>
                    <a:srgbClr val="010043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CHE RIGUARDANO ...</a:t>
              </a:r>
            </a:p>
            <a:p>
              <a:pPr algn="l">
                <a:lnSpc>
                  <a:spcPts val="4813"/>
                </a:lnSpc>
              </a:pPr>
              <a:r>
                <a:rPr lang="en-US" sz="3438">
                  <a:solidFill>
                    <a:srgbClr val="010043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la persona, il gruppo, la famiglia;</a:t>
              </a:r>
            </a:p>
            <a:p>
              <a:pPr algn="l">
                <a:lnSpc>
                  <a:spcPts val="4813"/>
                </a:lnSpc>
                <a:spcBef>
                  <a:spcPct val="0"/>
                </a:spcBef>
              </a:pPr>
              <a:r>
                <a:rPr lang="en-US" sz="3438">
                  <a:solidFill>
                    <a:srgbClr val="010043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la crescita di fede, l’appartenenza, il servizio e la vita cristiana</a:t>
              </a:r>
            </a:p>
          </p:txBody>
        </p:sp>
      </p:grp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7C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90751" y="-1326707"/>
            <a:ext cx="19324014" cy="3086100"/>
            <a:chOff x="0" y="0"/>
            <a:chExt cx="508945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89452" cy="812800"/>
            </a:xfrm>
            <a:custGeom>
              <a:avLst/>
              <a:gdLst/>
              <a:ahLst/>
              <a:cxnLst/>
              <a:rect r="r" b="b" t="t" l="l"/>
              <a:pathLst>
                <a:path h="812800" w="5089452">
                  <a:moveTo>
                    <a:pt x="0" y="0"/>
                  </a:moveTo>
                  <a:lnTo>
                    <a:pt x="5089452" y="0"/>
                  </a:lnTo>
                  <a:lnTo>
                    <a:pt x="508945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7CAD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89452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86325">
            <a:off x="-232281" y="-1471259"/>
            <a:ext cx="18446215" cy="6131276"/>
          </a:xfrm>
          <a:custGeom>
            <a:avLst/>
            <a:gdLst/>
            <a:ahLst/>
            <a:cxnLst/>
            <a:rect r="r" b="b" t="t" l="l"/>
            <a:pathLst>
              <a:path h="6131276" w="18446215">
                <a:moveTo>
                  <a:pt x="0" y="0"/>
                </a:moveTo>
                <a:lnTo>
                  <a:pt x="18446215" y="0"/>
                </a:lnTo>
                <a:lnTo>
                  <a:pt x="18446215" y="6131276"/>
                </a:lnTo>
                <a:lnTo>
                  <a:pt x="0" y="61312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2072" t="0" r="-5885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52400" y="7585403"/>
            <a:ext cx="20381601" cy="3457950"/>
            <a:chOff x="0" y="0"/>
            <a:chExt cx="5367994" cy="9107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367994" cy="910736"/>
            </a:xfrm>
            <a:custGeom>
              <a:avLst/>
              <a:gdLst/>
              <a:ahLst/>
              <a:cxnLst/>
              <a:rect r="r" b="b" t="t" l="l"/>
              <a:pathLst>
                <a:path h="910736" w="5367994">
                  <a:moveTo>
                    <a:pt x="0" y="0"/>
                  </a:moveTo>
                  <a:lnTo>
                    <a:pt x="5367994" y="0"/>
                  </a:lnTo>
                  <a:lnTo>
                    <a:pt x="5367994" y="910736"/>
                  </a:lnTo>
                  <a:lnTo>
                    <a:pt x="0" y="910736"/>
                  </a:lnTo>
                  <a:close/>
                </a:path>
              </a:pathLst>
            </a:custGeom>
            <a:solidFill>
              <a:srgbClr val="F9EBD5"/>
            </a:solidFill>
            <a:ln w="19050" cap="sq">
              <a:solidFill>
                <a:srgbClr val="010043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5367994" cy="9488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164113" y="2748437"/>
            <a:ext cx="5833009" cy="5833009"/>
          </a:xfrm>
          <a:custGeom>
            <a:avLst/>
            <a:gdLst/>
            <a:ahLst/>
            <a:cxnLst/>
            <a:rect r="r" b="b" t="t" l="l"/>
            <a:pathLst>
              <a:path h="5833009" w="5833009">
                <a:moveTo>
                  <a:pt x="0" y="0"/>
                </a:moveTo>
                <a:lnTo>
                  <a:pt x="5833009" y="0"/>
                </a:lnTo>
                <a:lnTo>
                  <a:pt x="5833009" y="5833009"/>
                </a:lnTo>
                <a:lnTo>
                  <a:pt x="0" y="58330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392958" y="704850"/>
            <a:ext cx="14425522" cy="1375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41"/>
              </a:lnSpc>
            </a:pP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COSTRUIAMO IL</a:t>
            </a:r>
            <a:r>
              <a:rPr lang="en-US" b="true" sz="6958">
                <a:solidFill>
                  <a:srgbClr val="FFFFFF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 PONTE INSIEME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-623612" y="7558176"/>
            <a:ext cx="9408459" cy="2551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1"/>
              </a:lnSpc>
            </a:pPr>
          </a:p>
          <a:p>
            <a:pPr algn="ctr">
              <a:lnSpc>
                <a:spcPts val="9384"/>
              </a:lnSpc>
            </a:pPr>
            <a:r>
              <a:rPr lang="en-US" sz="10427" b="true">
                <a:solidFill>
                  <a:srgbClr val="3BB371"/>
                </a:solidFill>
                <a:latin typeface="Placard Next Compressed Bold"/>
                <a:ea typeface="Placard Next Compressed Bold"/>
                <a:cs typeface="Placard Next Compressed Bold"/>
                <a:sym typeface="Placard Next Compressed Bold"/>
              </a:rPr>
              <a:t>3 </a:t>
            </a:r>
            <a:r>
              <a:rPr lang="en-US" sz="10427">
                <a:solidFill>
                  <a:srgbClr val="428CE2"/>
                </a:solidFill>
                <a:latin typeface="Placard Next Compressed"/>
                <a:ea typeface="Placard Next Compressed"/>
                <a:cs typeface="Placard Next Compressed"/>
                <a:sym typeface="Placard Next Compressed"/>
              </a:rPr>
              <a:t>Contenuti&amp;Esperienze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464990" y="3399036"/>
            <a:ext cx="106394" cy="506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1"/>
              </a:lnSpc>
              <a:spcBef>
                <a:spcPct val="0"/>
              </a:spcBef>
            </a:pPr>
            <a:r>
              <a:rPr lang="en-US" sz="3805">
                <a:solidFill>
                  <a:srgbClr val="FBCC1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046498" y="8092092"/>
            <a:ext cx="8575444" cy="1806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13"/>
              </a:lnSpc>
              <a:spcBef>
                <a:spcPct val="0"/>
              </a:spcBef>
            </a:pPr>
            <a:r>
              <a:rPr lang="en-US" sz="3438">
                <a:solidFill>
                  <a:srgbClr val="010043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Contenuti ed esperienze vanno chiariti e legati in modo imprescindibile.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>
  <p:cSld>
    <p:bg>
      <p:bgPr>
        <a:solidFill>
          <a:srgbClr val="FBCC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991145" y="653784"/>
            <a:ext cx="7211366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b="true" sz="1800" spc="126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SETTEMBRE 2026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254941" y="1294217"/>
            <a:ext cx="16683775" cy="84545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000000"/>
                </a:solidFill>
                <a:latin typeface="Cabin Sketch"/>
                <a:ea typeface="Cabin Sketch"/>
                <a:cs typeface="Cabin Sketch"/>
                <a:sym typeface="Cabin Sketch"/>
              </a:rPr>
              <a:t>In un altro momento potremmo calare tutto questo perché diventi operativo:</a:t>
            </a:r>
          </a:p>
          <a:p>
            <a:pPr algn="ctr">
              <a:lnSpc>
                <a:spcPts val="6066"/>
              </a:lnSpc>
            </a:pPr>
          </a:p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066A95"/>
                </a:solidFill>
                <a:latin typeface="Cabin Sketch"/>
                <a:ea typeface="Cabin Sketch"/>
                <a:cs typeface="Cabin Sketch"/>
                <a:sym typeface="Cabin Sketch"/>
              </a:rPr>
              <a:t>calendarizzare scegliendo i momenti migliori per vivere le tappe più importanti,</a:t>
            </a:r>
          </a:p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005A28"/>
                </a:solidFill>
                <a:latin typeface="Cabin Sketch"/>
                <a:ea typeface="Cabin Sketch"/>
                <a:cs typeface="Cabin Sketch"/>
                <a:sym typeface="Cabin Sketch"/>
              </a:rPr>
              <a:t>scegliere bene il modo di comunicare,</a:t>
            </a:r>
          </a:p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BF0101"/>
                </a:solidFill>
                <a:latin typeface="Cabin Sketch"/>
                <a:ea typeface="Cabin Sketch"/>
                <a:cs typeface="Cabin Sketch"/>
                <a:sym typeface="Cabin Sketch"/>
              </a:rPr>
              <a:t>capire tempi e costi,</a:t>
            </a:r>
          </a:p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B77436"/>
                </a:solidFill>
                <a:latin typeface="Cabin Sketch"/>
                <a:ea typeface="Cabin Sketch"/>
                <a:cs typeface="Cabin Sketch"/>
                <a:sym typeface="Cabin Sketch"/>
              </a:rPr>
              <a:t>trovare e coinvolgere tutti i protagonisti necessari,</a:t>
            </a:r>
          </a:p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005A28"/>
                </a:solidFill>
                <a:latin typeface="Cabin Sketch"/>
                <a:ea typeface="Cabin Sketch"/>
                <a:cs typeface="Cabin Sketch"/>
                <a:sym typeface="Cabin Sketch"/>
              </a:rPr>
              <a:t>adeguare spazi e modi,</a:t>
            </a:r>
          </a:p>
          <a:p>
            <a:pPr algn="ctr">
              <a:lnSpc>
                <a:spcPts val="6066"/>
              </a:lnSpc>
            </a:pPr>
            <a:r>
              <a:rPr lang="en-US" sz="6593" i="true" spc="-131">
                <a:solidFill>
                  <a:srgbClr val="BF0101"/>
                </a:solidFill>
                <a:latin typeface="Cabin Sketch"/>
                <a:ea typeface="Cabin Sketch"/>
                <a:cs typeface="Cabin Sketch"/>
                <a:sym typeface="Cabin Sketch"/>
              </a:rPr>
              <a:t>prenotare, acquistare, contattare persone</a:t>
            </a:r>
            <a:r>
              <a:rPr lang="en-US" sz="6593" i="true" spc="-131">
                <a:solidFill>
                  <a:srgbClr val="066A95"/>
                </a:solidFill>
                <a:latin typeface="Cabin Sketch"/>
                <a:ea typeface="Cabin Sketch"/>
                <a:cs typeface="Cabin Sketch"/>
                <a:sym typeface="Cabin Sketch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DAHKAWaCsiM</dc:identifier>
  <dcterms:modified xsi:type="dcterms:W3CDTF">2011-08-01T06:04:30Z</dcterms:modified>
  <cp:revision>1</cp:revision>
  <dc:title>slides programmazione in parrocchia su IC</dc:title>
</cp:coreProperties>
</file>